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6"/>
  </p:notesMasterIdLst>
  <p:sldIdLst>
    <p:sldId id="256" r:id="rId3"/>
    <p:sldId id="257" r:id="rId4"/>
    <p:sldId id="258" r:id="rId5"/>
    <p:sldId id="259" r:id="rId6"/>
    <p:sldId id="294" r:id="rId7"/>
    <p:sldId id="260" r:id="rId8"/>
    <p:sldId id="261" r:id="rId9"/>
    <p:sldId id="262" r:id="rId10"/>
    <p:sldId id="263" r:id="rId11"/>
    <p:sldId id="264" r:id="rId12"/>
    <p:sldId id="265" r:id="rId13"/>
    <p:sldId id="267" r:id="rId14"/>
    <p:sldId id="269" r:id="rId15"/>
    <p:sldId id="270" r:id="rId16"/>
    <p:sldId id="295" r:id="rId17"/>
    <p:sldId id="296" r:id="rId18"/>
    <p:sldId id="297" r:id="rId19"/>
    <p:sldId id="298" r:id="rId20"/>
    <p:sldId id="299" r:id="rId21"/>
    <p:sldId id="300" r:id="rId22"/>
    <p:sldId id="302" r:id="rId23"/>
    <p:sldId id="303" r:id="rId24"/>
    <p:sldId id="304" r:id="rId25"/>
    <p:sldId id="305" r:id="rId26"/>
    <p:sldId id="306" r:id="rId27"/>
    <p:sldId id="307" r:id="rId28"/>
    <p:sldId id="308" r:id="rId29"/>
    <p:sldId id="277" r:id="rId30"/>
    <p:sldId id="275" r:id="rId31"/>
    <p:sldId id="293" r:id="rId32"/>
    <p:sldId id="292" r:id="rId33"/>
    <p:sldId id="284" r:id="rId34"/>
    <p:sldId id="291"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83" autoAdjust="0"/>
  </p:normalViewPr>
  <p:slideViewPr>
    <p:cSldViewPr>
      <p:cViewPr>
        <p:scale>
          <a:sx n="90" d="100"/>
          <a:sy n="90" d="100"/>
        </p:scale>
        <p:origin x="-816"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7AC6B4-C806-4887-BA36-AB53BF304D70}" type="datetimeFigureOut">
              <a:rPr lang="en-US" smtClean="0"/>
              <a:t>9/18/2020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FD15C1-5CF7-4054-B909-12C825DADB01}" type="slidenum">
              <a:rPr lang="en-US" smtClean="0"/>
              <a:t>‹#›</a:t>
            </a:fld>
            <a:endParaRPr lang="en-US"/>
          </a:p>
        </p:txBody>
      </p:sp>
    </p:spTree>
    <p:extLst>
      <p:ext uri="{BB962C8B-B14F-4D97-AF65-F5344CB8AC3E}">
        <p14:creationId xmlns:p14="http://schemas.microsoft.com/office/powerpoint/2010/main" val="3993597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CFD15C1-5CF7-4054-B909-12C825DADB01}" type="slidenum">
              <a:rPr lang="en-US" smtClean="0"/>
              <a:t>13</a:t>
            </a:fld>
            <a:endParaRPr lang="en-US"/>
          </a:p>
        </p:txBody>
      </p:sp>
    </p:spTree>
    <p:extLst>
      <p:ext uri="{BB962C8B-B14F-4D97-AF65-F5344CB8AC3E}">
        <p14:creationId xmlns:p14="http://schemas.microsoft.com/office/powerpoint/2010/main" val="3106618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46"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4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5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12640" y="1893240"/>
            <a:ext cx="8118360" cy="70585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5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5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6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6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7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7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8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12640" y="1893240"/>
            <a:ext cx="8118360" cy="705852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12640" y="1893240"/>
            <a:ext cx="8118360" cy="1522440"/>
          </a:xfrm>
          <a:prstGeom prst="rect">
            <a:avLst/>
          </a:prstGeom>
        </p:spPr>
        <p:txBody>
          <a:bodyPr lIns="0" tIns="0" rIns="0" bIns="0" anchor="ctr"/>
          <a:lstStyle/>
          <a:p>
            <a:endParaRPr lang="en-IN" sz="1400" b="0" strike="noStrike" spc="-1">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1400" b="0" strike="noStrike" spc="-1">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CustomShape 1"/>
          <p:cNvSpPr/>
          <p:nvPr/>
        </p:nvSpPr>
        <p:spPr>
          <a:xfrm>
            <a:off x="0" y="0"/>
            <a:ext cx="9143640" cy="171144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6" name="CustomShape 2"/>
          <p:cNvSpPr/>
          <p:nvPr/>
        </p:nvSpPr>
        <p:spPr>
          <a:xfrm>
            <a:off x="641880" y="3597480"/>
            <a:ext cx="389880" cy="360"/>
          </a:xfrm>
          <a:custGeom>
            <a:avLst/>
            <a:gdLst/>
            <a:ahLst/>
            <a:cxnLst/>
            <a:rect l="l" t="t" r="r" b="b"/>
            <a:pathLst>
              <a:path w="21600" h="21600">
                <a:moveTo>
                  <a:pt x="0" y="0"/>
                </a:moveTo>
                <a:lnTo>
                  <a:pt x="21600" y="21600"/>
                </a:lnTo>
              </a:path>
            </a:pathLst>
          </a:custGeom>
          <a:noFill/>
          <a:ln w="28440">
            <a:solidFill>
              <a:schemeClr val="accent1"/>
            </a:solidFill>
            <a:round/>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512640" y="1893240"/>
            <a:ext cx="8118360" cy="1522440"/>
          </a:xfrm>
          <a:prstGeom prst="rect">
            <a:avLst/>
          </a:prstGeom>
        </p:spPr>
        <p:txBody>
          <a:bodyPr tIns="91440" bIns="91440" anchor="b"/>
          <a:lstStyle/>
          <a:p>
            <a:r>
              <a:rPr lang="en-IN" sz="4200" b="0" strike="noStrike" spc="-1">
                <a:solidFill>
                  <a:srgbClr val="000000"/>
                </a:solidFill>
                <a:latin typeface="Arial"/>
              </a:rPr>
              <a:t>Click to edit the title text format</a:t>
            </a:r>
          </a:p>
        </p:txBody>
      </p:sp>
      <p:sp>
        <p:nvSpPr>
          <p:cNvPr id="3" name="PlaceHolder 4"/>
          <p:cNvSpPr>
            <a:spLocks noGrp="1"/>
          </p:cNvSpPr>
          <p:nvPr>
            <p:ph type="sldNum"/>
          </p:nvPr>
        </p:nvSpPr>
        <p:spPr>
          <a:xfrm>
            <a:off x="8472600" y="4663080"/>
            <a:ext cx="548280" cy="393120"/>
          </a:xfrm>
          <a:prstGeom prst="rect">
            <a:avLst/>
          </a:prstGeom>
        </p:spPr>
        <p:txBody>
          <a:bodyPr tIns="91440" bIns="91440" anchor="ctr"/>
          <a:lstStyle/>
          <a:p>
            <a:pPr algn="r">
              <a:lnSpc>
                <a:spcPct val="100000"/>
              </a:lnSpc>
            </a:pPr>
            <a:fld id="{AB6307BB-8A18-4C5A-ACD1-86323ED71424}" type="slidenum">
              <a:rPr lang="en-IN" sz="1000" b="0" strike="noStrike" spc="-1">
                <a:solidFill>
                  <a:srgbClr val="FFFBF0"/>
                </a:solidFill>
                <a:latin typeface="Old Standard TT"/>
                <a:ea typeface="Old Standard TT"/>
              </a:rPr>
              <a:t>‹#›</a:t>
            </a:fld>
            <a:endParaRPr lang="en-IN" sz="1000" b="0" strike="noStrike" spc="-1">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41" name="CustomShape 1"/>
          <p:cNvSpPr/>
          <p:nvPr/>
        </p:nvSpPr>
        <p:spPr>
          <a:xfrm>
            <a:off x="0" y="5045760"/>
            <a:ext cx="9143640" cy="97560"/>
          </a:xfrm>
          <a:prstGeom prst="rect">
            <a:avLst/>
          </a:prstGeom>
          <a:solidFill>
            <a:schemeClr val="lt2"/>
          </a:solidFill>
          <a:ln>
            <a:noFill/>
          </a:ln>
        </p:spPr>
        <p:style>
          <a:lnRef idx="0">
            <a:scrgbClr r="0" g="0" b="0"/>
          </a:lnRef>
          <a:fillRef idx="0">
            <a:scrgbClr r="0" g="0" b="0"/>
          </a:fillRef>
          <a:effectRef idx="0">
            <a:scrgbClr r="0" g="0" b="0"/>
          </a:effectRef>
          <a:fontRef idx="minor"/>
        </p:style>
      </p:sp>
      <p:sp>
        <p:nvSpPr>
          <p:cNvPr id="42" name="PlaceHolder 2"/>
          <p:cNvSpPr>
            <a:spLocks noGrp="1"/>
          </p:cNvSpPr>
          <p:nvPr>
            <p:ph type="title"/>
          </p:nvPr>
        </p:nvSpPr>
        <p:spPr>
          <a:xfrm>
            <a:off x="311760" y="444960"/>
            <a:ext cx="8520120" cy="612720"/>
          </a:xfrm>
          <a:prstGeom prst="rect">
            <a:avLst/>
          </a:prstGeom>
        </p:spPr>
        <p:txBody>
          <a:bodyPr tIns="91440" bIns="91440"/>
          <a:lstStyle/>
          <a:p>
            <a:r>
              <a:rPr lang="en-IN" sz="3000" b="0" strike="noStrike" spc="-1">
                <a:solidFill>
                  <a:srgbClr val="000000"/>
                </a:solidFill>
                <a:latin typeface="Arial"/>
              </a:rPr>
              <a:t>Click to edit the title text format</a:t>
            </a:r>
          </a:p>
        </p:txBody>
      </p:sp>
      <p:sp>
        <p:nvSpPr>
          <p:cNvPr id="43" name="PlaceHolder 3"/>
          <p:cNvSpPr>
            <a:spLocks noGrp="1"/>
          </p:cNvSpPr>
          <p:nvPr>
            <p:ph type="body"/>
          </p:nvPr>
        </p:nvSpPr>
        <p:spPr>
          <a:xfrm>
            <a:off x="311760" y="1171440"/>
            <a:ext cx="8520120" cy="3396960"/>
          </a:xfrm>
          <a:prstGeom prst="rect">
            <a:avLst/>
          </a:prstGeom>
        </p:spPr>
        <p:txBody>
          <a:bodyPr tIns="91440" bIns="91440"/>
          <a:lstStyle/>
          <a:p>
            <a:pPr marL="432000" indent="-3240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
        <p:nvSpPr>
          <p:cNvPr id="44" name="PlaceHolder 4"/>
          <p:cNvSpPr>
            <a:spLocks noGrp="1"/>
          </p:cNvSpPr>
          <p:nvPr>
            <p:ph type="sldNum"/>
          </p:nvPr>
        </p:nvSpPr>
        <p:spPr>
          <a:xfrm>
            <a:off x="8472600" y="4663080"/>
            <a:ext cx="548280" cy="393120"/>
          </a:xfrm>
          <a:prstGeom prst="rect">
            <a:avLst/>
          </a:prstGeom>
        </p:spPr>
        <p:txBody>
          <a:bodyPr tIns="91440" bIns="91440" anchor="ctr"/>
          <a:lstStyle/>
          <a:p>
            <a:pPr algn="r">
              <a:lnSpc>
                <a:spcPct val="100000"/>
              </a:lnSpc>
            </a:pPr>
            <a:fld id="{6DA81075-8E66-4466-9645-04F6A7C70B73}" type="slidenum">
              <a:rPr lang="en-IN" sz="1000" b="0" strike="noStrike" spc="-1">
                <a:solidFill>
                  <a:srgbClr val="000000"/>
                </a:solidFill>
                <a:latin typeface="Old Standard TT"/>
                <a:ea typeface="Old Standard TT"/>
              </a:rPr>
              <a:t>‹#›</a:t>
            </a:fld>
            <a:endParaRPr lang="en-IN"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Google Shape;59;p13"/>
          <p:cNvPicPr/>
          <p:nvPr/>
        </p:nvPicPr>
        <p:blipFill>
          <a:blip r:embed="rId2"/>
          <a:stretch/>
        </p:blipFill>
        <p:spPr>
          <a:xfrm>
            <a:off x="3071880" y="170640"/>
            <a:ext cx="2999520" cy="1993680"/>
          </a:xfrm>
          <a:prstGeom prst="rect">
            <a:avLst/>
          </a:prstGeom>
          <a:ln>
            <a:noFill/>
          </a:ln>
        </p:spPr>
      </p:pic>
      <p:sp>
        <p:nvSpPr>
          <p:cNvPr id="82" name="TextShape 1"/>
          <p:cNvSpPr txBox="1"/>
          <p:nvPr/>
        </p:nvSpPr>
        <p:spPr>
          <a:xfrm>
            <a:off x="512640" y="2230200"/>
            <a:ext cx="8118360" cy="2347920"/>
          </a:xfrm>
          <a:prstGeom prst="rect">
            <a:avLst/>
          </a:prstGeom>
          <a:noFill/>
          <a:ln>
            <a:noFill/>
          </a:ln>
        </p:spPr>
        <p:txBody>
          <a:bodyPr tIns="91440" bIns="91440" anchor="b"/>
          <a:lstStyle/>
          <a:p>
            <a:pPr algn="ctr">
              <a:lnSpc>
                <a:spcPct val="100000"/>
              </a:lnSpc>
            </a:pPr>
            <a:r>
              <a:rPr lang="en-IN" sz="3000" b="1" strike="noStrike" spc="-1">
                <a:solidFill>
                  <a:srgbClr val="FFFBF0"/>
                </a:solidFill>
                <a:latin typeface="Times New Roman"/>
                <a:ea typeface="Times New Roman"/>
              </a:rPr>
              <a:t>Computer Engineering Department</a:t>
            </a:r>
            <a:r>
              <a:t/>
            </a:r>
            <a:br/>
            <a:r>
              <a:rPr lang="en-IN" sz="2400" b="0" strike="noStrike" spc="-1">
                <a:solidFill>
                  <a:srgbClr val="FFFBF0"/>
                </a:solidFill>
                <a:latin typeface="Times New Roman"/>
                <a:ea typeface="Times New Roman"/>
              </a:rPr>
              <a:t>A.P. Shah Institute of Technology</a:t>
            </a:r>
            <a:r>
              <a:t/>
            </a:r>
            <a:br/>
            <a:r>
              <a:rPr lang="en-IN" sz="2400" b="0" strike="noStrike" spc="-1">
                <a:solidFill>
                  <a:srgbClr val="FFFBF0"/>
                </a:solidFill>
                <a:latin typeface="Times New Roman"/>
                <a:ea typeface="Times New Roman"/>
              </a:rPr>
              <a:t>G.B.Road,Kasarvadavli, Thane(W), Mumbai-400615</a:t>
            </a:r>
            <a:r>
              <a:t/>
            </a:r>
            <a:br/>
            <a:r>
              <a:rPr lang="en-IN" sz="2400" b="0" strike="noStrike" spc="-1">
                <a:solidFill>
                  <a:srgbClr val="FFFBF0"/>
                </a:solidFill>
                <a:latin typeface="Times New Roman"/>
                <a:ea typeface="Times New Roman"/>
              </a:rPr>
              <a:t>UNIVERSITY OF MUMBAI</a:t>
            </a:r>
            <a:r>
              <a:t/>
            </a:r>
            <a:br/>
            <a:r>
              <a:rPr lang="en-IN" sz="2400" b="0" strike="noStrike" spc="-1">
                <a:solidFill>
                  <a:srgbClr val="FFFBF0"/>
                </a:solidFill>
                <a:latin typeface="Times New Roman"/>
                <a:ea typeface="Times New Roman"/>
              </a:rPr>
              <a:t>Academic Year 2019-2020</a:t>
            </a:r>
            <a:endParaRPr lang="en-IN" sz="24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Shape 1"/>
          <p:cNvSpPr txBox="1"/>
          <p:nvPr/>
        </p:nvSpPr>
        <p:spPr>
          <a:xfrm>
            <a:off x="311760" y="444960"/>
            <a:ext cx="8520120" cy="612720"/>
          </a:xfrm>
          <a:prstGeom prst="rect">
            <a:avLst/>
          </a:prstGeom>
          <a:noFill/>
          <a:ln>
            <a:noFill/>
          </a:ln>
        </p:spPr>
        <p:txBody>
          <a:bodyPr tIns="91440" bIns="91440"/>
          <a:lstStyle/>
          <a:p>
            <a:pPr>
              <a:lnSpc>
                <a:spcPct val="100000"/>
              </a:lnSpc>
            </a:pPr>
            <a:r>
              <a:rPr lang="en-IN" sz="3000" b="1" strike="noStrike" spc="-1" dirty="0" smtClean="0">
                <a:solidFill>
                  <a:srgbClr val="000000"/>
                </a:solidFill>
                <a:latin typeface="Times New Roman"/>
                <a:ea typeface="Times New Roman"/>
              </a:rPr>
              <a:t>1.7 </a:t>
            </a:r>
            <a:r>
              <a:rPr lang="en-IN" sz="3000" b="1" strike="noStrike" spc="-1" dirty="0">
                <a:solidFill>
                  <a:srgbClr val="000000"/>
                </a:solidFill>
                <a:latin typeface="Times New Roman"/>
                <a:ea typeface="Times New Roman"/>
              </a:rPr>
              <a:t>Technology stack</a:t>
            </a:r>
            <a:endParaRPr lang="en-IN" sz="3000" b="0" strike="noStrike" spc="-1" dirty="0">
              <a:solidFill>
                <a:srgbClr val="000000"/>
              </a:solidFill>
              <a:latin typeface="Arial"/>
            </a:endParaRPr>
          </a:p>
        </p:txBody>
      </p:sp>
      <p:sp>
        <p:nvSpPr>
          <p:cNvPr id="97" name="TextShape 2"/>
          <p:cNvSpPr txBox="1"/>
          <p:nvPr/>
        </p:nvSpPr>
        <p:spPr>
          <a:xfrm>
            <a:off x="311760" y="1171440"/>
            <a:ext cx="8520120" cy="3396960"/>
          </a:xfrm>
          <a:prstGeom prst="rect">
            <a:avLst/>
          </a:prstGeom>
          <a:noFill/>
          <a:ln>
            <a:noFill/>
          </a:ln>
        </p:spPr>
        <p:txBody>
          <a:bodyPr tIns="91440" bIns="91440"/>
          <a:lstStyle/>
          <a:p>
            <a:pPr marL="285750" indent="-285750" algn="just">
              <a:lnSpc>
                <a:spcPct val="115000"/>
              </a:lnSpc>
              <a:buFont typeface="Arial" pitchFamily="34" charset="0"/>
              <a:buChar char="•"/>
            </a:pPr>
            <a:r>
              <a:rPr lang="en-US" sz="1400" spc="-1" dirty="0" smtClean="0">
                <a:solidFill>
                  <a:srgbClr val="000000"/>
                </a:solidFill>
                <a:latin typeface="Times New Roman" pitchFamily="18" charset="0"/>
                <a:cs typeface="Times New Roman" pitchFamily="18" charset="0"/>
              </a:rPr>
              <a:t>Elastic Search –</a:t>
            </a:r>
          </a:p>
          <a:p>
            <a:pPr algn="just">
              <a:lnSpc>
                <a:spcPct val="115000"/>
              </a:lnSpc>
            </a:pPr>
            <a:r>
              <a:rPr lang="en-US" sz="1400" spc="-1" dirty="0" smtClean="0">
                <a:solidFill>
                  <a:srgbClr val="000000"/>
                </a:solidFill>
                <a:latin typeface="Times New Roman" pitchFamily="18" charset="0"/>
                <a:cs typeface="Times New Roman" pitchFamily="18" charset="0"/>
              </a:rPr>
              <a:t>Raw </a:t>
            </a:r>
            <a:r>
              <a:rPr lang="en-US" sz="1400" spc="-1" dirty="0">
                <a:solidFill>
                  <a:srgbClr val="000000"/>
                </a:solidFill>
                <a:latin typeface="Times New Roman" pitchFamily="18" charset="0"/>
                <a:cs typeface="Times New Roman" pitchFamily="18" charset="0"/>
              </a:rPr>
              <a:t>data flows into </a:t>
            </a:r>
            <a:r>
              <a:rPr lang="en-US" sz="1400" spc="-1" dirty="0" err="1">
                <a:solidFill>
                  <a:srgbClr val="000000"/>
                </a:solidFill>
                <a:latin typeface="Times New Roman" pitchFamily="18" charset="0"/>
                <a:cs typeface="Times New Roman" pitchFamily="18" charset="0"/>
              </a:rPr>
              <a:t>Elasticsearch</a:t>
            </a:r>
            <a:r>
              <a:rPr lang="en-US" sz="1400" spc="-1" dirty="0">
                <a:solidFill>
                  <a:srgbClr val="000000"/>
                </a:solidFill>
                <a:latin typeface="Times New Roman" pitchFamily="18" charset="0"/>
                <a:cs typeface="Times New Roman" pitchFamily="18" charset="0"/>
              </a:rPr>
              <a:t> from a variety of sources, including logs, system metrics, and web applications. Data ingestion is the process by which this raw data is parsed, normalized, and enriched before it is indexed in </a:t>
            </a:r>
            <a:r>
              <a:rPr lang="en-US" sz="1400" spc="-1" dirty="0" err="1">
                <a:solidFill>
                  <a:srgbClr val="000000"/>
                </a:solidFill>
                <a:latin typeface="Times New Roman" pitchFamily="18" charset="0"/>
                <a:cs typeface="Times New Roman" pitchFamily="18" charset="0"/>
              </a:rPr>
              <a:t>Elasticsearch</a:t>
            </a:r>
            <a:r>
              <a:rPr lang="en-US" sz="1400" spc="-1" dirty="0">
                <a:solidFill>
                  <a:srgbClr val="000000"/>
                </a:solidFill>
                <a:latin typeface="Times New Roman" pitchFamily="18" charset="0"/>
                <a:cs typeface="Times New Roman" pitchFamily="18" charset="0"/>
              </a:rPr>
              <a:t>. Once indexed in </a:t>
            </a:r>
            <a:r>
              <a:rPr lang="en-US" sz="1400" spc="-1" dirty="0" err="1">
                <a:solidFill>
                  <a:srgbClr val="000000"/>
                </a:solidFill>
                <a:latin typeface="Times New Roman" pitchFamily="18" charset="0"/>
                <a:cs typeface="Times New Roman" pitchFamily="18" charset="0"/>
              </a:rPr>
              <a:t>Elasticsearch</a:t>
            </a:r>
            <a:r>
              <a:rPr lang="en-US" sz="1400" spc="-1" dirty="0">
                <a:solidFill>
                  <a:srgbClr val="000000"/>
                </a:solidFill>
                <a:latin typeface="Times New Roman" pitchFamily="18" charset="0"/>
                <a:cs typeface="Times New Roman" pitchFamily="18" charset="0"/>
              </a:rPr>
              <a:t>, users can run complex queries against their data and use aggregations to retrieve complex summaries of their data</a:t>
            </a:r>
            <a:r>
              <a:rPr lang="en-US" sz="1400" spc="-1" dirty="0" smtClean="0">
                <a:solidFill>
                  <a:srgbClr val="000000"/>
                </a:solidFill>
                <a:latin typeface="Times New Roman" pitchFamily="18" charset="0"/>
                <a:cs typeface="Times New Roman" pitchFamily="18" charset="0"/>
              </a:rPr>
              <a:t>.</a:t>
            </a:r>
          </a:p>
          <a:p>
            <a:pPr algn="just">
              <a:lnSpc>
                <a:spcPct val="115000"/>
              </a:lnSpc>
            </a:pPr>
            <a:endParaRPr lang="en-US" sz="1400" b="0" strike="noStrike" spc="-1" dirty="0">
              <a:solidFill>
                <a:srgbClr val="000000"/>
              </a:solidFill>
              <a:latin typeface="Times New Roman" pitchFamily="18" charset="0"/>
              <a:cs typeface="Times New Roman" pitchFamily="18" charset="0"/>
            </a:endParaRPr>
          </a:p>
          <a:p>
            <a:pPr marL="285750" indent="-285750" algn="just">
              <a:lnSpc>
                <a:spcPct val="115000"/>
              </a:lnSpc>
              <a:buFont typeface="Arial" pitchFamily="34" charset="0"/>
              <a:buChar char="•"/>
            </a:pPr>
            <a:r>
              <a:rPr lang="en-US" sz="1400" spc="-1" dirty="0" err="1" smtClean="0">
                <a:solidFill>
                  <a:srgbClr val="000000"/>
                </a:solidFill>
                <a:latin typeface="Times New Roman" pitchFamily="18" charset="0"/>
                <a:cs typeface="Times New Roman" pitchFamily="18" charset="0"/>
              </a:rPr>
              <a:t>Logstash</a:t>
            </a:r>
            <a:r>
              <a:rPr lang="en-US" sz="1400" spc="-1" dirty="0" smtClean="0">
                <a:solidFill>
                  <a:srgbClr val="000000"/>
                </a:solidFill>
                <a:latin typeface="Times New Roman" pitchFamily="18" charset="0"/>
                <a:cs typeface="Times New Roman" pitchFamily="18" charset="0"/>
              </a:rPr>
              <a:t> – </a:t>
            </a:r>
          </a:p>
          <a:p>
            <a:pPr algn="just">
              <a:lnSpc>
                <a:spcPct val="115000"/>
              </a:lnSpc>
            </a:pPr>
            <a:r>
              <a:rPr lang="en-US" sz="1400" spc="-1" dirty="0" err="1">
                <a:solidFill>
                  <a:srgbClr val="000000"/>
                </a:solidFill>
                <a:latin typeface="Times New Roman" pitchFamily="18" charset="0"/>
                <a:cs typeface="Times New Roman" pitchFamily="18" charset="0"/>
              </a:rPr>
              <a:t>Logstash</a:t>
            </a:r>
            <a:r>
              <a:rPr lang="en-US" sz="1400" spc="-1" dirty="0">
                <a:solidFill>
                  <a:srgbClr val="000000"/>
                </a:solidFill>
                <a:latin typeface="Times New Roman" pitchFamily="18" charset="0"/>
                <a:cs typeface="Times New Roman" pitchFamily="18" charset="0"/>
              </a:rPr>
              <a:t> is a free and open server-side data processing pipeline that ingests data from a multitude of sources, transforms it, and then sends it to your favorite ”stash.” </a:t>
            </a:r>
            <a:r>
              <a:rPr lang="en-US" sz="1400" spc="-1" dirty="0" err="1">
                <a:solidFill>
                  <a:srgbClr val="000000"/>
                </a:solidFill>
                <a:latin typeface="Times New Roman" pitchFamily="18" charset="0"/>
                <a:cs typeface="Times New Roman" pitchFamily="18" charset="0"/>
              </a:rPr>
              <a:t>Logstashdynamically</a:t>
            </a:r>
            <a:r>
              <a:rPr lang="en-US" sz="1400" spc="-1" dirty="0">
                <a:solidFill>
                  <a:srgbClr val="000000"/>
                </a:solidFill>
                <a:latin typeface="Times New Roman" pitchFamily="18" charset="0"/>
                <a:cs typeface="Times New Roman" pitchFamily="18" charset="0"/>
              </a:rPr>
              <a:t> ingests, transforms, and ships your data regardless of format or complexity.  </a:t>
            </a:r>
            <a:r>
              <a:rPr lang="en-US" sz="1400" spc="-1" dirty="0" err="1">
                <a:solidFill>
                  <a:srgbClr val="000000"/>
                </a:solidFill>
                <a:latin typeface="Times New Roman" pitchFamily="18" charset="0"/>
                <a:cs typeface="Times New Roman" pitchFamily="18" charset="0"/>
              </a:rPr>
              <a:t>Logstash</a:t>
            </a:r>
            <a:r>
              <a:rPr lang="en-US" sz="1400" spc="-1" dirty="0">
                <a:solidFill>
                  <a:srgbClr val="000000"/>
                </a:solidFill>
                <a:latin typeface="Times New Roman" pitchFamily="18" charset="0"/>
                <a:cs typeface="Times New Roman" pitchFamily="18" charset="0"/>
              </a:rPr>
              <a:t>, one of the core products of the Elastic Stack, is used to aggregate and process data and send it to </a:t>
            </a:r>
            <a:r>
              <a:rPr lang="en-US" sz="1400" spc="-1" dirty="0" err="1">
                <a:solidFill>
                  <a:srgbClr val="000000"/>
                </a:solidFill>
                <a:latin typeface="Times New Roman" pitchFamily="18" charset="0"/>
                <a:cs typeface="Times New Roman" pitchFamily="18" charset="0"/>
              </a:rPr>
              <a:t>Elasticsearch</a:t>
            </a:r>
            <a:r>
              <a:rPr lang="en-US" sz="1400" spc="-1" dirty="0">
                <a:solidFill>
                  <a:srgbClr val="000000"/>
                </a:solidFill>
                <a:latin typeface="Times New Roman" pitchFamily="18" charset="0"/>
                <a:cs typeface="Times New Roman" pitchFamily="18" charset="0"/>
              </a:rPr>
              <a:t>.</a:t>
            </a:r>
            <a:endParaRPr lang="en-IN" sz="1400" b="0" strike="noStrike" spc="-1" dirty="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Shape 1"/>
          <p:cNvSpPr txBox="1"/>
          <p:nvPr/>
        </p:nvSpPr>
        <p:spPr>
          <a:xfrm>
            <a:off x="311760" y="444960"/>
            <a:ext cx="8520120" cy="612720"/>
          </a:xfrm>
          <a:prstGeom prst="rect">
            <a:avLst/>
          </a:prstGeom>
          <a:noFill/>
          <a:ln>
            <a:noFill/>
          </a:ln>
        </p:spPr>
        <p:txBody>
          <a:bodyPr tIns="91440" bIns="91440"/>
          <a:lstStyle/>
          <a:p>
            <a:endParaRPr lang="en-IN" sz="1400" b="0" strike="noStrike" spc="-1">
              <a:solidFill>
                <a:srgbClr val="000000"/>
              </a:solidFill>
              <a:latin typeface="Arial"/>
            </a:endParaRPr>
          </a:p>
        </p:txBody>
      </p:sp>
      <p:sp>
        <p:nvSpPr>
          <p:cNvPr id="99" name="TextShape 2"/>
          <p:cNvSpPr txBox="1"/>
          <p:nvPr/>
        </p:nvSpPr>
        <p:spPr>
          <a:xfrm>
            <a:off x="311760" y="1171440"/>
            <a:ext cx="8706600" cy="3704760"/>
          </a:xfrm>
          <a:prstGeom prst="rect">
            <a:avLst/>
          </a:prstGeom>
          <a:noFill/>
          <a:ln>
            <a:noFill/>
          </a:ln>
        </p:spPr>
        <p:txBody>
          <a:bodyPr tIns="91440" bIns="91440"/>
          <a:lstStyle/>
          <a:p>
            <a:pPr marL="285750" indent="-285750" algn="just">
              <a:lnSpc>
                <a:spcPct val="115000"/>
              </a:lnSpc>
              <a:buFont typeface="Arial" pitchFamily="34" charset="0"/>
              <a:buChar char="•"/>
            </a:pPr>
            <a:r>
              <a:rPr lang="en-IN" sz="1400" b="0" strike="noStrike" spc="-1" dirty="0" err="1" smtClean="0">
                <a:solidFill>
                  <a:srgbClr val="000000"/>
                </a:solidFill>
                <a:latin typeface="Times New Roman" pitchFamily="18" charset="0"/>
                <a:cs typeface="Times New Roman" pitchFamily="18" charset="0"/>
              </a:rPr>
              <a:t>Kibana</a:t>
            </a:r>
            <a:r>
              <a:rPr lang="en-IN" sz="1400" b="0" strike="noStrike" spc="-1" dirty="0" smtClean="0">
                <a:solidFill>
                  <a:srgbClr val="000000"/>
                </a:solidFill>
                <a:latin typeface="Times New Roman" pitchFamily="18" charset="0"/>
                <a:cs typeface="Times New Roman" pitchFamily="18" charset="0"/>
              </a:rPr>
              <a:t> –</a:t>
            </a:r>
            <a:r>
              <a:rPr lang="en-IN" sz="1400" spc="-1" dirty="0">
                <a:solidFill>
                  <a:srgbClr val="000000"/>
                </a:solidFill>
                <a:latin typeface="Times New Roman" pitchFamily="18" charset="0"/>
                <a:cs typeface="Times New Roman" pitchFamily="18" charset="0"/>
              </a:rPr>
              <a:t> </a:t>
            </a:r>
            <a:endParaRPr lang="en-IN" sz="1400" spc="-1" dirty="0" smtClean="0">
              <a:solidFill>
                <a:srgbClr val="000000"/>
              </a:solidFill>
              <a:latin typeface="Times New Roman" pitchFamily="18" charset="0"/>
              <a:cs typeface="Times New Roman" pitchFamily="18" charset="0"/>
            </a:endParaRPr>
          </a:p>
          <a:p>
            <a:pPr algn="just">
              <a:lnSpc>
                <a:spcPct val="115000"/>
              </a:lnSpc>
            </a:pPr>
            <a:r>
              <a:rPr lang="en-US" sz="1400" spc="-1" dirty="0" err="1">
                <a:solidFill>
                  <a:srgbClr val="000000"/>
                </a:solidFill>
                <a:latin typeface="Times New Roman" pitchFamily="18" charset="0"/>
                <a:cs typeface="Times New Roman" pitchFamily="18" charset="0"/>
              </a:rPr>
              <a:t>Kibana</a:t>
            </a:r>
            <a:r>
              <a:rPr lang="en-US" sz="1400" spc="-1" dirty="0">
                <a:solidFill>
                  <a:srgbClr val="000000"/>
                </a:solidFill>
                <a:latin typeface="Times New Roman" pitchFamily="18" charset="0"/>
                <a:cs typeface="Times New Roman" pitchFamily="18" charset="0"/>
              </a:rPr>
              <a:t> is a free and open user interface that lets you visualize your </a:t>
            </a:r>
            <a:r>
              <a:rPr lang="en-US" sz="1400" spc="-1" dirty="0" err="1">
                <a:solidFill>
                  <a:srgbClr val="000000"/>
                </a:solidFill>
                <a:latin typeface="Times New Roman" pitchFamily="18" charset="0"/>
                <a:cs typeface="Times New Roman" pitchFamily="18" charset="0"/>
              </a:rPr>
              <a:t>Elasticsearch</a:t>
            </a:r>
            <a:r>
              <a:rPr lang="en-US" sz="1400" spc="-1" dirty="0">
                <a:solidFill>
                  <a:srgbClr val="000000"/>
                </a:solidFill>
                <a:latin typeface="Times New Roman" pitchFamily="18" charset="0"/>
                <a:cs typeface="Times New Roman" pitchFamily="18" charset="0"/>
              </a:rPr>
              <a:t> data and navigate the Elastic Stack. </a:t>
            </a:r>
            <a:r>
              <a:rPr lang="en-US" sz="1400" spc="-1" dirty="0" err="1">
                <a:solidFill>
                  <a:srgbClr val="000000"/>
                </a:solidFill>
                <a:latin typeface="Times New Roman" pitchFamily="18" charset="0"/>
                <a:cs typeface="Times New Roman" pitchFamily="18" charset="0"/>
              </a:rPr>
              <a:t>Kibana</a:t>
            </a:r>
            <a:r>
              <a:rPr lang="en-US" sz="1400" spc="-1" dirty="0">
                <a:solidFill>
                  <a:srgbClr val="000000"/>
                </a:solidFill>
                <a:latin typeface="Times New Roman" pitchFamily="18" charset="0"/>
                <a:cs typeface="Times New Roman" pitchFamily="18" charset="0"/>
              </a:rPr>
              <a:t> is an open source visualization tool which provides a beautiful web interface to visualize the </a:t>
            </a:r>
            <a:r>
              <a:rPr lang="en-US" sz="1400" spc="-1" dirty="0" err="1">
                <a:solidFill>
                  <a:srgbClr val="000000"/>
                </a:solidFill>
                <a:latin typeface="Times New Roman" pitchFamily="18" charset="0"/>
                <a:cs typeface="Times New Roman" pitchFamily="18" charset="0"/>
              </a:rPr>
              <a:t>Elasticsearch</a:t>
            </a:r>
            <a:r>
              <a:rPr lang="en-US" sz="1400" spc="-1" dirty="0">
                <a:solidFill>
                  <a:srgbClr val="000000"/>
                </a:solidFill>
                <a:latin typeface="Times New Roman" pitchFamily="18" charset="0"/>
                <a:cs typeface="Times New Roman" pitchFamily="18" charset="0"/>
              </a:rPr>
              <a:t> data. </a:t>
            </a:r>
            <a:r>
              <a:rPr lang="en-US" sz="1400" spc="-1" dirty="0" err="1">
                <a:solidFill>
                  <a:srgbClr val="000000"/>
                </a:solidFill>
                <a:latin typeface="Times New Roman" pitchFamily="18" charset="0"/>
                <a:cs typeface="Times New Roman" pitchFamily="18" charset="0"/>
              </a:rPr>
              <a:t>Kibana</a:t>
            </a:r>
            <a:r>
              <a:rPr lang="en-US" sz="1400" spc="-1" dirty="0">
                <a:solidFill>
                  <a:srgbClr val="000000"/>
                </a:solidFill>
                <a:latin typeface="Times New Roman" pitchFamily="18" charset="0"/>
                <a:cs typeface="Times New Roman" pitchFamily="18" charset="0"/>
              </a:rPr>
              <a:t> allows us to create real-time dashboards in browser based interfaces. </a:t>
            </a:r>
            <a:r>
              <a:rPr lang="en-US" sz="1400" spc="-1" dirty="0" err="1">
                <a:solidFill>
                  <a:srgbClr val="000000"/>
                </a:solidFill>
                <a:latin typeface="Times New Roman" pitchFamily="18" charset="0"/>
                <a:cs typeface="Times New Roman" pitchFamily="18" charset="0"/>
              </a:rPr>
              <a:t>Kibana</a:t>
            </a:r>
            <a:r>
              <a:rPr lang="en-US" sz="1400" spc="-1" dirty="0">
                <a:solidFill>
                  <a:srgbClr val="000000"/>
                </a:solidFill>
                <a:latin typeface="Times New Roman" pitchFamily="18" charset="0"/>
                <a:cs typeface="Times New Roman" pitchFamily="18" charset="0"/>
              </a:rPr>
              <a:t> has different visualization effects like bar charts, graphs, pie charts, maps, tables etc. It allows to save, edit, delete and share the dashboards.</a:t>
            </a:r>
            <a:endParaRPr lang="en-IN" sz="1400" b="0" strike="noStrike" spc="-1" dirty="0" smtClean="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512640" y="1893240"/>
            <a:ext cx="8118360" cy="1522440"/>
          </a:xfrm>
          <a:prstGeom prst="rect">
            <a:avLst/>
          </a:prstGeom>
          <a:noFill/>
          <a:ln>
            <a:noFill/>
          </a:ln>
        </p:spPr>
        <p:txBody>
          <a:bodyPr tIns="91440" bIns="91440" anchor="b"/>
          <a:lstStyle/>
          <a:p>
            <a:pPr algn="ctr">
              <a:lnSpc>
                <a:spcPct val="100000"/>
              </a:lnSpc>
            </a:pPr>
            <a:r>
              <a:rPr lang="en-IN" sz="4200" b="1" strike="noStrike" spc="-1">
                <a:solidFill>
                  <a:srgbClr val="FFFBF0"/>
                </a:solidFill>
                <a:latin typeface="Times New Roman"/>
                <a:ea typeface="Times New Roman"/>
              </a:rPr>
              <a:t>2. Project Design</a:t>
            </a:r>
            <a:endParaRPr lang="en-IN" sz="4200" b="0" strike="noStrike" spc="-1">
              <a:solidFill>
                <a:srgbClr val="000000"/>
              </a:solidFill>
              <a:latin typeface="Arial"/>
            </a:endParaRPr>
          </a:p>
        </p:txBody>
      </p:sp>
      <p:sp>
        <p:nvSpPr>
          <p:cNvPr id="103" name="TextShape 2"/>
          <p:cNvSpPr txBox="1"/>
          <p:nvPr/>
        </p:nvSpPr>
        <p:spPr>
          <a:xfrm>
            <a:off x="512640" y="3840480"/>
            <a:ext cx="8118360" cy="787320"/>
          </a:xfrm>
          <a:prstGeom prst="rect">
            <a:avLst/>
          </a:prstGeom>
          <a:noFill/>
          <a:ln>
            <a:noFill/>
          </a:ln>
        </p:spPr>
        <p:txBody>
          <a:bodyPr tIns="91440" bIns="91440"/>
          <a:lstStyle/>
          <a:p>
            <a:pPr algn="ctr"/>
            <a:endParaRPr lang="en-IN"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311760" y="444960"/>
            <a:ext cx="8520120" cy="612720"/>
          </a:xfrm>
          <a:prstGeom prst="rect">
            <a:avLst/>
          </a:prstGeom>
          <a:noFill/>
          <a:ln>
            <a:noFill/>
          </a:ln>
        </p:spPr>
        <p:txBody>
          <a:bodyPr tIns="91440" bIns="91440"/>
          <a:lstStyle/>
          <a:p>
            <a:pPr>
              <a:lnSpc>
                <a:spcPct val="100000"/>
              </a:lnSpc>
            </a:pPr>
            <a:r>
              <a:rPr lang="en-IN" sz="3000" b="1" strike="noStrike" spc="-1" dirty="0" smtClean="0">
                <a:solidFill>
                  <a:srgbClr val="000000"/>
                </a:solidFill>
                <a:latin typeface="Times New Roman"/>
                <a:ea typeface="Times New Roman"/>
              </a:rPr>
              <a:t>2.1 Implementation</a:t>
            </a:r>
            <a:endParaRPr lang="en-IN" sz="3000" b="0" strike="noStrike" spc="-1" dirty="0">
              <a:solidFill>
                <a:srgbClr val="000000"/>
              </a:solidFill>
              <a:latin typeface="Aria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57680"/>
            <a:ext cx="4114620" cy="311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057680"/>
            <a:ext cx="4107480" cy="311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311760" y="444960"/>
            <a:ext cx="8520120" cy="612720"/>
          </a:xfrm>
          <a:prstGeom prst="rect">
            <a:avLst/>
          </a:prstGeom>
          <a:noFill/>
          <a:ln>
            <a:noFill/>
          </a:ln>
        </p:spPr>
        <p:txBody>
          <a:bodyPr tIns="91440" bIns="91440"/>
          <a:lstStyle/>
          <a:p>
            <a:endParaRPr lang="en-IN" sz="1400" b="0" strike="noStrike" spc="-1">
              <a:solidFill>
                <a:srgbClr val="000000"/>
              </a:solidFill>
              <a:latin typeface="Aria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62343"/>
            <a:ext cx="7038975" cy="124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57350"/>
            <a:ext cx="703897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5750"/>
            <a:ext cx="70635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885950"/>
            <a:ext cx="7063500" cy="29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66950"/>
            <a:ext cx="70635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58054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9550"/>
            <a:ext cx="7576141" cy="634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90600"/>
            <a:ext cx="7576141"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599" y="3333750"/>
            <a:ext cx="7576141" cy="1576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5097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0881"/>
            <a:ext cx="8498958"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28244"/>
            <a:ext cx="8498958"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428750"/>
            <a:ext cx="8498958" cy="84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443162"/>
            <a:ext cx="849895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2952750"/>
            <a:ext cx="849895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795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50" y="133350"/>
            <a:ext cx="8315325" cy="1539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250" y="1717160"/>
            <a:ext cx="83153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07" y="2038350"/>
            <a:ext cx="8284867" cy="261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7259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895350"/>
            <a:ext cx="798195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200150"/>
            <a:ext cx="79819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1117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512640" y="275400"/>
            <a:ext cx="8118360" cy="4761720"/>
          </a:xfrm>
          <a:prstGeom prst="rect">
            <a:avLst/>
          </a:prstGeom>
          <a:noFill/>
          <a:ln>
            <a:noFill/>
          </a:ln>
        </p:spPr>
        <p:txBody>
          <a:bodyPr tIns="91440" bIns="91440"/>
          <a:lstStyle/>
          <a:p>
            <a:pPr>
              <a:lnSpc>
                <a:spcPct val="100000"/>
              </a:lnSpc>
            </a:pPr>
            <a:r>
              <a:rPr lang="en-IN" sz="1800" b="0" strike="noStrike" spc="-1">
                <a:solidFill>
                  <a:srgbClr val="FFFBF0"/>
                </a:solidFill>
                <a:latin typeface="Times New Roman"/>
                <a:ea typeface="Times New Roman"/>
              </a:rPr>
              <a:t>                                                    A Project Report on</a:t>
            </a:r>
            <a:r>
              <a:t/>
            </a:r>
            <a:br/>
            <a:r>
              <a:rPr lang="en-IN" sz="2400" b="0" strike="noStrike" spc="-1">
                <a:solidFill>
                  <a:srgbClr val="FFFFFF"/>
                </a:solidFill>
                <a:latin typeface="Times New Roman"/>
                <a:ea typeface="Old Standard TT"/>
              </a:rPr>
              <a:t>CUSTOMER CLASSIFICATION PREDICTION MODEL FOR ONLINE STORE</a:t>
            </a:r>
            <a:r>
              <a:t/>
            </a:r>
            <a:br/>
            <a:r>
              <a:rPr lang="en-IN" sz="1800" b="0" strike="noStrike" spc="-1">
                <a:solidFill>
                  <a:srgbClr val="FFFBF0"/>
                </a:solidFill>
                <a:latin typeface="Times New Roman"/>
                <a:ea typeface="Times New Roman"/>
              </a:rPr>
              <a:t>Submitted in partial fulfillment of the degree of</a:t>
            </a:r>
            <a:r>
              <a:t/>
            </a:r>
            <a:br/>
            <a:r>
              <a:rPr lang="en-IN" sz="1800" b="0" strike="noStrike" spc="-1">
                <a:solidFill>
                  <a:srgbClr val="FFFBF0"/>
                </a:solidFill>
                <a:latin typeface="Times New Roman"/>
                <a:ea typeface="Times New Roman"/>
              </a:rPr>
              <a:t>Bachelor of Engineering(Sem-8)</a:t>
            </a:r>
            <a:r>
              <a:t/>
            </a:r>
            <a:br/>
            <a:r>
              <a:rPr lang="en-IN" sz="1800" b="0" strike="noStrike" spc="-1">
                <a:solidFill>
                  <a:srgbClr val="FFFBF0"/>
                </a:solidFill>
                <a:latin typeface="Times New Roman"/>
                <a:ea typeface="Times New Roman"/>
              </a:rPr>
              <a:t>in</a:t>
            </a:r>
            <a:r>
              <a:t/>
            </a:r>
            <a:br/>
            <a:r>
              <a:rPr lang="en-IN" sz="1800" b="1" strike="noStrike" spc="-1">
                <a:solidFill>
                  <a:srgbClr val="FFFBF0"/>
                </a:solidFill>
                <a:latin typeface="Times New Roman"/>
                <a:ea typeface="Times New Roman"/>
              </a:rPr>
              <a:t>Computer Engineering</a:t>
            </a:r>
            <a:r>
              <a:t/>
            </a:r>
            <a:br/>
            <a:r>
              <a:rPr lang="en-IN" sz="1800" b="0" strike="noStrike" spc="-1">
                <a:solidFill>
                  <a:srgbClr val="FFFBF0"/>
                </a:solidFill>
                <a:latin typeface="Times New Roman"/>
                <a:ea typeface="Times New Roman"/>
              </a:rPr>
              <a:t>By</a:t>
            </a:r>
            <a:r>
              <a:t/>
            </a:r>
            <a:br/>
            <a:r>
              <a:rPr lang="en-IN" sz="1800" b="0" strike="noStrike" spc="-1">
                <a:solidFill>
                  <a:srgbClr val="FFFBF0"/>
                </a:solidFill>
                <a:latin typeface="Times New Roman"/>
                <a:ea typeface="Times New Roman"/>
              </a:rPr>
              <a:t>Arhanti Gawde(16102026)</a:t>
            </a:r>
            <a:r>
              <a:t/>
            </a:r>
            <a:br/>
            <a:r>
              <a:rPr lang="en-IN" sz="1800" b="0" strike="noStrike" spc="-1">
                <a:solidFill>
                  <a:srgbClr val="FFFBF0"/>
                </a:solidFill>
                <a:latin typeface="Times New Roman"/>
                <a:ea typeface="Times New Roman"/>
              </a:rPr>
              <a:t>Arpita Hirlekar(16102018)</a:t>
            </a:r>
            <a:r>
              <a:t/>
            </a:r>
            <a:br/>
            <a:r>
              <a:rPr lang="en-IN" sz="1800" b="0" strike="noStrike" spc="-1">
                <a:solidFill>
                  <a:srgbClr val="FFFBF0"/>
                </a:solidFill>
                <a:latin typeface="Times New Roman"/>
                <a:ea typeface="Times New Roman"/>
              </a:rPr>
              <a:t>Snehal Surve(17202013)</a:t>
            </a:r>
            <a:r>
              <a:t/>
            </a:r>
            <a:br/>
            <a:r>
              <a:t/>
            </a:r>
            <a:br/>
            <a:r>
              <a:rPr lang="en-IN" sz="1800" b="0" strike="noStrike" spc="-1">
                <a:solidFill>
                  <a:srgbClr val="FFFBF0"/>
                </a:solidFill>
                <a:latin typeface="Times New Roman"/>
                <a:ea typeface="Times New Roman"/>
              </a:rPr>
              <a:t>Under the Guidance of</a:t>
            </a:r>
            <a:r>
              <a:t/>
            </a:r>
            <a:br/>
            <a:r>
              <a:rPr lang="en-IN" sz="1800" b="0" strike="noStrike" spc="-1">
                <a:solidFill>
                  <a:srgbClr val="FFFBF0"/>
                </a:solidFill>
                <a:latin typeface="Times New Roman"/>
                <a:ea typeface="Times New Roman"/>
              </a:rPr>
              <a:t>Prof. Pravin Adivarekar</a:t>
            </a:r>
            <a:r>
              <a:t/>
            </a:r>
            <a:br/>
            <a:r>
              <a:t/>
            </a:r>
            <a:br/>
            <a:r>
              <a:t/>
            </a:r>
            <a:br/>
            <a:r>
              <a:t/>
            </a:r>
            <a:br/>
            <a:r>
              <a:t/>
            </a:r>
            <a:br/>
            <a:endParaRPr lang="en-IN" sz="1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9550"/>
            <a:ext cx="8001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445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5750"/>
            <a:ext cx="403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85750"/>
            <a:ext cx="441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0781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56190"/>
            <a:ext cx="4030739" cy="427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56189"/>
            <a:ext cx="4263923" cy="427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9890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61950"/>
            <a:ext cx="38100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61950"/>
            <a:ext cx="39624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0376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95350"/>
            <a:ext cx="349567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573" y="895350"/>
            <a:ext cx="4139364"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38851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85750"/>
            <a:ext cx="78486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66" y="2724150"/>
            <a:ext cx="785923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210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38150"/>
            <a:ext cx="6629400" cy="379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68392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38150"/>
            <a:ext cx="6529131"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57539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277200" y="65520"/>
            <a:ext cx="8520120" cy="612720"/>
          </a:xfrm>
          <a:prstGeom prst="rect">
            <a:avLst/>
          </a:prstGeom>
          <a:noFill/>
          <a:ln>
            <a:noFill/>
          </a:ln>
        </p:spPr>
        <p:txBody>
          <a:bodyPr tIns="91440" bIns="91440"/>
          <a:lstStyle/>
          <a:p>
            <a:pPr>
              <a:lnSpc>
                <a:spcPct val="100000"/>
              </a:lnSpc>
            </a:pPr>
            <a:r>
              <a:rPr lang="en-IN" sz="3000" b="1" strike="noStrike" spc="-1" dirty="0" smtClean="0">
                <a:solidFill>
                  <a:srgbClr val="000000"/>
                </a:solidFill>
                <a:latin typeface="Times New Roman"/>
                <a:ea typeface="Times New Roman"/>
              </a:rPr>
              <a:t>2.2 Use </a:t>
            </a:r>
            <a:r>
              <a:rPr lang="en-IN" sz="3000" b="1" strike="noStrike" spc="-1" dirty="0">
                <a:solidFill>
                  <a:srgbClr val="000000"/>
                </a:solidFill>
                <a:latin typeface="Times New Roman"/>
                <a:ea typeface="Times New Roman"/>
              </a:rPr>
              <a:t>Case Diagram</a:t>
            </a:r>
            <a:endParaRPr lang="en-IN" sz="3000" b="0" strike="noStrike" spc="-1" dirty="0">
              <a:solidFill>
                <a:srgbClr val="000000"/>
              </a:solidFill>
              <a:latin typeface="Arial"/>
            </a:endParaRPr>
          </a:p>
        </p:txBody>
      </p:sp>
      <p:sp>
        <p:nvSpPr>
          <p:cNvPr id="124" name="TextShape 2"/>
          <p:cNvSpPr txBox="1"/>
          <p:nvPr/>
        </p:nvSpPr>
        <p:spPr>
          <a:xfrm>
            <a:off x="285840" y="835200"/>
            <a:ext cx="8520120" cy="3396960"/>
          </a:xfrm>
          <a:prstGeom prst="rect">
            <a:avLst/>
          </a:prstGeom>
          <a:noFill/>
          <a:ln>
            <a:noFill/>
          </a:ln>
        </p:spPr>
        <p:txBody>
          <a:bodyPr tIns="91440" bIns="91440"/>
          <a:lstStyle/>
          <a:p>
            <a:endParaRPr lang="en-IN" sz="1400" b="0" strike="noStrike" spc="-1">
              <a:solidFill>
                <a:srgbClr val="000000"/>
              </a:solidFill>
              <a:latin typeface="Arial"/>
            </a:endParaRPr>
          </a:p>
        </p:txBody>
      </p:sp>
      <p:pic>
        <p:nvPicPr>
          <p:cNvPr id="1026" name="Picture 2" descr="C:\Arpita MS\USE C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673993"/>
            <a:ext cx="4038600" cy="4126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311760" y="444960"/>
            <a:ext cx="8520120" cy="612720"/>
          </a:xfrm>
          <a:prstGeom prst="rect">
            <a:avLst/>
          </a:prstGeom>
          <a:noFill/>
          <a:ln>
            <a:noFill/>
          </a:ln>
        </p:spPr>
        <p:txBody>
          <a:bodyPr tIns="91440" bIns="91440"/>
          <a:lstStyle/>
          <a:p>
            <a:pPr>
              <a:lnSpc>
                <a:spcPct val="100000"/>
              </a:lnSpc>
            </a:pPr>
            <a:r>
              <a:rPr lang="en-IN" sz="3000" b="1" strike="noStrike" spc="-1" dirty="0" smtClean="0">
                <a:solidFill>
                  <a:srgbClr val="000000"/>
                </a:solidFill>
                <a:latin typeface="Times New Roman"/>
                <a:ea typeface="Times New Roman"/>
              </a:rPr>
              <a:t>2.3 </a:t>
            </a:r>
            <a:r>
              <a:rPr lang="en-IN" sz="3000" b="1" strike="noStrike" spc="-1" dirty="0">
                <a:solidFill>
                  <a:srgbClr val="000000"/>
                </a:solidFill>
                <a:latin typeface="Times New Roman"/>
                <a:ea typeface="Times New Roman"/>
              </a:rPr>
              <a:t>Description Of Use Case</a:t>
            </a:r>
            <a:endParaRPr lang="en-IN" sz="3000" b="0" strike="noStrike" spc="-1" dirty="0">
              <a:solidFill>
                <a:srgbClr val="000000"/>
              </a:solidFill>
              <a:latin typeface="Arial"/>
            </a:endParaRPr>
          </a:p>
        </p:txBody>
      </p:sp>
      <p:sp>
        <p:nvSpPr>
          <p:cNvPr id="119" name="TextShape 2"/>
          <p:cNvSpPr txBox="1"/>
          <p:nvPr/>
        </p:nvSpPr>
        <p:spPr>
          <a:xfrm>
            <a:off x="311760" y="1171440"/>
            <a:ext cx="8520120" cy="3396960"/>
          </a:xfrm>
          <a:prstGeom prst="rect">
            <a:avLst/>
          </a:prstGeom>
          <a:noFill/>
          <a:ln>
            <a:noFill/>
          </a:ln>
        </p:spPr>
        <p:txBody>
          <a:bodyPr tIns="91440" bIns="91440"/>
          <a:lstStyle/>
          <a:p>
            <a:pPr marL="285750" indent="-285750" algn="just">
              <a:lnSpc>
                <a:spcPct val="115000"/>
              </a:lnSpc>
              <a:spcAft>
                <a:spcPts val="1599"/>
              </a:spcAft>
              <a:buFont typeface="Arial" pitchFamily="34" charset="0"/>
              <a:buChar char="•"/>
            </a:pPr>
            <a:r>
              <a:rPr lang="en-US" sz="1400" spc="-1" dirty="0" smtClean="0">
                <a:solidFill>
                  <a:srgbClr val="000000"/>
                </a:solidFill>
                <a:latin typeface="Times New Roman" pitchFamily="18" charset="0"/>
                <a:cs typeface="Times New Roman" pitchFamily="18" charset="0"/>
              </a:rPr>
              <a:t>Log File - This files contain the data or information . There can be a number of log files.</a:t>
            </a:r>
          </a:p>
          <a:p>
            <a:pPr marL="285750" indent="-285750" algn="just">
              <a:lnSpc>
                <a:spcPct val="115000"/>
              </a:lnSpc>
              <a:spcAft>
                <a:spcPts val="1599"/>
              </a:spcAft>
              <a:buFont typeface="Arial" pitchFamily="34" charset="0"/>
              <a:buChar char="•"/>
            </a:pPr>
            <a:r>
              <a:rPr lang="en-US" sz="1400" spc="-1" dirty="0" err="1" smtClean="0">
                <a:solidFill>
                  <a:srgbClr val="000000"/>
                </a:solidFill>
                <a:latin typeface="Times New Roman" pitchFamily="18" charset="0"/>
                <a:cs typeface="Times New Roman" pitchFamily="18" charset="0"/>
              </a:rPr>
              <a:t>Logstash</a:t>
            </a:r>
            <a:r>
              <a:rPr lang="en-US" sz="1400" spc="-1" dirty="0" smtClean="0">
                <a:solidFill>
                  <a:srgbClr val="000000"/>
                </a:solidFill>
                <a:latin typeface="Times New Roman" pitchFamily="18" charset="0"/>
                <a:cs typeface="Times New Roman" pitchFamily="18" charset="0"/>
              </a:rPr>
              <a:t> - It collects the log files data and transfer it to elastic search for the further processing.• Elastic Search- </a:t>
            </a:r>
            <a:r>
              <a:rPr lang="en-US" sz="1400" spc="-1" dirty="0" err="1" smtClean="0">
                <a:solidFill>
                  <a:srgbClr val="000000"/>
                </a:solidFill>
                <a:latin typeface="Times New Roman" pitchFamily="18" charset="0"/>
                <a:cs typeface="Times New Roman" pitchFamily="18" charset="0"/>
              </a:rPr>
              <a:t>Elasticsearch</a:t>
            </a:r>
            <a:r>
              <a:rPr lang="en-US" sz="1400" spc="-1" dirty="0" smtClean="0">
                <a:solidFill>
                  <a:srgbClr val="000000"/>
                </a:solidFill>
                <a:latin typeface="Times New Roman" pitchFamily="18" charset="0"/>
                <a:cs typeface="Times New Roman" pitchFamily="18" charset="0"/>
              </a:rPr>
              <a:t> is the central component of the Elastic Stack, a set of open source tools for data ingestion, enrichment, storage, analysis, and visualization.</a:t>
            </a:r>
          </a:p>
          <a:p>
            <a:pPr marL="285750" indent="-285750" algn="just">
              <a:lnSpc>
                <a:spcPct val="115000"/>
              </a:lnSpc>
              <a:spcAft>
                <a:spcPts val="1599"/>
              </a:spcAft>
              <a:buFont typeface="Arial" pitchFamily="34" charset="0"/>
              <a:buChar char="•"/>
            </a:pPr>
            <a:r>
              <a:rPr lang="en-US" sz="1400" spc="-1" dirty="0" err="1" smtClean="0">
                <a:solidFill>
                  <a:srgbClr val="000000"/>
                </a:solidFill>
                <a:latin typeface="Times New Roman" pitchFamily="18" charset="0"/>
                <a:cs typeface="Times New Roman" pitchFamily="18" charset="0"/>
              </a:rPr>
              <a:t>Kibana</a:t>
            </a:r>
            <a:r>
              <a:rPr lang="en-US" sz="1400" spc="-1" dirty="0" smtClean="0">
                <a:solidFill>
                  <a:srgbClr val="000000"/>
                </a:solidFill>
                <a:latin typeface="Times New Roman" pitchFamily="18" charset="0"/>
                <a:cs typeface="Times New Roman" pitchFamily="18" charset="0"/>
              </a:rPr>
              <a:t> Dashboard- All the visualized and managed data are represented in the form of graph, Pie-chart, Line chart, Histogram etc.</a:t>
            </a:r>
          </a:p>
          <a:p>
            <a:pPr marL="285750" indent="-285750" algn="just">
              <a:lnSpc>
                <a:spcPct val="115000"/>
              </a:lnSpc>
              <a:spcAft>
                <a:spcPts val="1599"/>
              </a:spcAft>
              <a:buFont typeface="Arial" pitchFamily="34" charset="0"/>
              <a:buChar char="•"/>
            </a:pPr>
            <a:r>
              <a:rPr lang="en-US" sz="1400" spc="-1" dirty="0" smtClean="0">
                <a:solidFill>
                  <a:srgbClr val="000000"/>
                </a:solidFill>
                <a:latin typeface="Times New Roman" pitchFamily="18" charset="0"/>
                <a:cs typeface="Times New Roman" pitchFamily="18" charset="0"/>
              </a:rPr>
              <a:t>User- The user is able to search and analyze the data . Here the user also can use this for many other purpose like monitoring, security analytics, business analytics etc.</a:t>
            </a:r>
            <a:endParaRPr lang="en-IN" sz="1400" spc="-1" dirty="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512640" y="1893240"/>
            <a:ext cx="8118360" cy="1522440"/>
          </a:xfrm>
          <a:prstGeom prst="rect">
            <a:avLst/>
          </a:prstGeom>
          <a:noFill/>
          <a:ln>
            <a:noFill/>
          </a:ln>
        </p:spPr>
        <p:txBody>
          <a:bodyPr tIns="91440" bIns="91440" anchor="b"/>
          <a:lstStyle/>
          <a:p>
            <a:pPr algn="ctr">
              <a:lnSpc>
                <a:spcPct val="100000"/>
              </a:lnSpc>
            </a:pPr>
            <a:r>
              <a:rPr lang="en-IN" sz="4000" b="1" strike="noStrike" spc="-1">
                <a:solidFill>
                  <a:srgbClr val="FFFBF0"/>
                </a:solidFill>
                <a:latin typeface="Times New Roman"/>
                <a:ea typeface="Times New Roman"/>
              </a:rPr>
              <a:t>1.Project Conception and Initiation</a:t>
            </a:r>
            <a:endParaRPr lang="en-IN" sz="4000" b="0" strike="noStrike" spc="-1">
              <a:solidFill>
                <a:srgbClr val="000000"/>
              </a:solidFill>
              <a:latin typeface="Arial"/>
            </a:endParaRPr>
          </a:p>
        </p:txBody>
      </p:sp>
      <p:sp>
        <p:nvSpPr>
          <p:cNvPr id="85" name="TextShape 2"/>
          <p:cNvSpPr txBox="1"/>
          <p:nvPr/>
        </p:nvSpPr>
        <p:spPr>
          <a:xfrm>
            <a:off x="512640" y="3840480"/>
            <a:ext cx="8118360" cy="787320"/>
          </a:xfrm>
          <a:prstGeom prst="rect">
            <a:avLst/>
          </a:prstGeom>
          <a:noFill/>
          <a:ln>
            <a:noFill/>
          </a:ln>
        </p:spPr>
        <p:txBody>
          <a:bodyPr tIns="91440" bIns="91440"/>
          <a:lstStyle/>
          <a:p>
            <a:pPr algn="ctr"/>
            <a:endParaRPr lang="en-IN"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rpita MS\CLASS 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52550"/>
            <a:ext cx="6412111" cy="307181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381000" y="590550"/>
            <a:ext cx="8118360" cy="762000"/>
          </a:xfrm>
        </p:spPr>
        <p:txBody>
          <a:bodyPr/>
          <a:lstStyle/>
          <a:p>
            <a:r>
              <a:rPr lang="en-IN" sz="3000" b="1" strike="noStrike" spc="-1" dirty="0" smtClean="0">
                <a:solidFill>
                  <a:srgbClr val="000000"/>
                </a:solidFill>
                <a:latin typeface="Times New Roman" pitchFamily="18" charset="0"/>
                <a:ea typeface="Times New Roman"/>
                <a:cs typeface="Times New Roman" pitchFamily="18" charset="0"/>
              </a:rPr>
              <a:t>2.4 Class Diagram</a:t>
            </a:r>
            <a:r>
              <a:rPr lang="en-IN" sz="3000" b="0" strike="noStrike" spc="-1" dirty="0" smtClean="0">
                <a:solidFill>
                  <a:srgbClr val="000000"/>
                </a:solidFill>
                <a:latin typeface="Times New Roman" pitchFamily="18" charset="0"/>
                <a:cs typeface="Times New Roman" pitchFamily="18" charset="0"/>
              </a:rPr>
              <a:t/>
            </a:r>
            <a:br>
              <a:rPr lang="en-IN" sz="3000" b="0" strike="noStrike" spc="-1" dirty="0" smtClean="0">
                <a:solidFill>
                  <a:srgbClr val="000000"/>
                </a:solidFill>
                <a:latin typeface="Times New Roman" pitchFamily="18" charset="0"/>
                <a:cs typeface="Times New Roman" pitchFamily="18" charset="0"/>
              </a:rPr>
            </a:br>
            <a:endParaRPr 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28777916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p:nvPr>
        </p:nvSpPr>
        <p:spPr/>
        <p:txBody>
          <a:bodyPr>
            <a:normAutofit/>
          </a:bodyPr>
          <a:lstStyle/>
          <a:p>
            <a:pPr algn="just"/>
            <a:r>
              <a:rPr lang="en-US" sz="1400" dirty="0" smtClean="0">
                <a:latin typeface="Times New Roman" pitchFamily="18" charset="0"/>
                <a:cs typeface="Times New Roman" pitchFamily="18" charset="0"/>
              </a:rPr>
              <a:t>The model accepts a big data and classify customers based on the basis of their purchase history, purchase time, brand, etc. and give the business a good and detailed report of the analysis. Providing special offers to particular group of customers on the website lets them know we appreciate them for visiting and shopping from our website.</a:t>
            </a:r>
          </a:p>
          <a:p>
            <a:pPr algn="just"/>
            <a:endParaRPr lang="en-US" sz="1400" dirty="0">
              <a:latin typeface="Times New Roman" pitchFamily="18" charset="0"/>
              <a:cs typeface="Times New Roman" pitchFamily="18" charset="0"/>
            </a:endParaRPr>
          </a:p>
          <a:p>
            <a:pPr algn="just"/>
            <a:r>
              <a:rPr lang="en-US" sz="1400" dirty="0" smtClean="0">
                <a:latin typeface="Times New Roman" pitchFamily="18" charset="0"/>
                <a:cs typeface="Times New Roman" pitchFamily="18" charset="0"/>
              </a:rPr>
              <a:t>Customers will get recommendations, different recommendations to different people, which will give customers products they might like resulting in increasing sales and thereby giving profit. This technique of direct marketing will prove to be helpful for not only online stores but also the ground shops. It can be applied to a variety of stores, industries, banks, etc.</a:t>
            </a:r>
            <a:endParaRPr lang="en-US" sz="1400" dirty="0">
              <a:latin typeface="Times New Roman" pitchFamily="18" charset="0"/>
              <a:cs typeface="Times New Roman" pitchFamily="18" charset="0"/>
            </a:endParaRPr>
          </a:p>
        </p:txBody>
      </p:sp>
      <p:sp>
        <p:nvSpPr>
          <p:cNvPr id="6" name="Title 5"/>
          <p:cNvSpPr>
            <a:spLocks noGrp="1"/>
          </p:cNvSpPr>
          <p:nvPr>
            <p:ph type="title"/>
          </p:nvPr>
        </p:nvSpPr>
        <p:spPr>
          <a:xfrm>
            <a:off x="457200" y="285750"/>
            <a:ext cx="8118360" cy="830910"/>
          </a:xfrm>
        </p:spPr>
        <p:txBody>
          <a:bodyPr/>
          <a:lstStyle/>
          <a:p>
            <a:r>
              <a:rPr lang="en-US" sz="3000" b="1" dirty="0" smtClean="0">
                <a:latin typeface="Times New Roman" pitchFamily="18" charset="0"/>
                <a:cs typeface="Times New Roman" pitchFamily="18" charset="0"/>
              </a:rPr>
              <a:t>2.5 Conclusion and Future Scope</a:t>
            </a:r>
            <a:endParaRPr lang="en-US" sz="3000" b="1" dirty="0">
              <a:latin typeface="Times New Roman" pitchFamily="18" charset="0"/>
              <a:cs typeface="Times New Roman" pitchFamily="18" charset="0"/>
            </a:endParaRPr>
          </a:p>
        </p:txBody>
      </p:sp>
    </p:spTree>
    <p:extLst>
      <p:ext uri="{BB962C8B-B14F-4D97-AF65-F5344CB8AC3E}">
        <p14:creationId xmlns:p14="http://schemas.microsoft.com/office/powerpoint/2010/main" val="5733728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311760" y="444960"/>
            <a:ext cx="8520120" cy="612720"/>
          </a:xfrm>
          <a:prstGeom prst="rect">
            <a:avLst/>
          </a:prstGeom>
          <a:noFill/>
          <a:ln>
            <a:noFill/>
          </a:ln>
        </p:spPr>
        <p:txBody>
          <a:bodyPr tIns="91440" bIns="91440"/>
          <a:lstStyle/>
          <a:p>
            <a:pPr>
              <a:lnSpc>
                <a:spcPct val="100000"/>
              </a:lnSpc>
            </a:pPr>
            <a:r>
              <a:rPr lang="en-IN" sz="3000" b="1" strike="noStrike" spc="-1" dirty="0" smtClean="0">
                <a:solidFill>
                  <a:srgbClr val="000000"/>
                </a:solidFill>
                <a:latin typeface="Times New Roman"/>
                <a:ea typeface="Times New Roman"/>
              </a:rPr>
              <a:t>2.6 </a:t>
            </a:r>
            <a:r>
              <a:rPr lang="en-IN" sz="3000" b="1" strike="noStrike" spc="-1" dirty="0">
                <a:solidFill>
                  <a:srgbClr val="000000"/>
                </a:solidFill>
                <a:latin typeface="Times New Roman"/>
                <a:ea typeface="Times New Roman"/>
              </a:rPr>
              <a:t>References</a:t>
            </a:r>
            <a:endParaRPr lang="en-IN" sz="3000" b="0" strike="noStrike" spc="-1" dirty="0">
              <a:solidFill>
                <a:srgbClr val="000000"/>
              </a:solidFill>
              <a:latin typeface="Arial"/>
            </a:endParaRPr>
          </a:p>
        </p:txBody>
      </p:sp>
      <p:sp>
        <p:nvSpPr>
          <p:cNvPr id="139" name="TextShape 2"/>
          <p:cNvSpPr txBox="1"/>
          <p:nvPr/>
        </p:nvSpPr>
        <p:spPr>
          <a:xfrm>
            <a:off x="311760" y="1171440"/>
            <a:ext cx="8520120" cy="3396960"/>
          </a:xfrm>
          <a:prstGeom prst="rect">
            <a:avLst/>
          </a:prstGeom>
          <a:noFill/>
          <a:ln>
            <a:noFill/>
          </a:ln>
        </p:spPr>
        <p:txBody>
          <a:bodyPr tIns="91440" bIns="91440"/>
          <a:lstStyle/>
          <a:p>
            <a:pPr marL="114480" algn="just">
              <a:lnSpc>
                <a:spcPct val="115000"/>
              </a:lnSpc>
              <a:buClr>
                <a:srgbClr val="000000"/>
              </a:buClr>
              <a:buSzPct val="110000"/>
            </a:pPr>
            <a:r>
              <a:rPr lang="en-IN" sz="1400" b="0" strike="noStrike" spc="-1" dirty="0" smtClean="0">
                <a:solidFill>
                  <a:srgbClr val="000000"/>
                </a:solidFill>
                <a:latin typeface="Times New Roman"/>
                <a:ea typeface="Old Standard TT"/>
              </a:rPr>
              <a:t>[1] T. K. Das, “A Customer Classification Prediction Model Based on Machine Learning Techniques”</a:t>
            </a:r>
          </a:p>
          <a:p>
            <a:pPr marL="114480" algn="just">
              <a:lnSpc>
                <a:spcPct val="115000"/>
              </a:lnSpc>
              <a:buClr>
                <a:srgbClr val="000000"/>
              </a:buClr>
              <a:buSzPct val="110000"/>
            </a:pPr>
            <a:r>
              <a:rPr lang="en-IN" sz="1400" b="0" strike="noStrike" spc="-1" dirty="0" smtClean="0">
                <a:solidFill>
                  <a:srgbClr val="000000"/>
                </a:solidFill>
                <a:latin typeface="Times New Roman"/>
                <a:ea typeface="Old Standard TT"/>
              </a:rPr>
              <a:t>[2] K. </a:t>
            </a:r>
            <a:r>
              <a:rPr lang="en-IN" sz="1400" b="0" strike="noStrike" spc="-1" dirty="0" err="1" smtClean="0">
                <a:solidFill>
                  <a:srgbClr val="000000"/>
                </a:solidFill>
                <a:latin typeface="Times New Roman"/>
                <a:ea typeface="Old Standard TT"/>
              </a:rPr>
              <a:t>Wisaeng</a:t>
            </a:r>
            <a:r>
              <a:rPr lang="en-IN" sz="1400" b="0" strike="noStrike" spc="-1" dirty="0" smtClean="0">
                <a:solidFill>
                  <a:srgbClr val="000000"/>
                </a:solidFill>
                <a:latin typeface="Times New Roman"/>
                <a:ea typeface="Old Standard TT"/>
              </a:rPr>
              <a:t>, ”A Comparison of Different Classification Techniques for Bank Direct Marketing”</a:t>
            </a:r>
          </a:p>
          <a:p>
            <a:pPr marL="114480" algn="just">
              <a:lnSpc>
                <a:spcPct val="115000"/>
              </a:lnSpc>
              <a:buClr>
                <a:srgbClr val="000000"/>
              </a:buClr>
              <a:buSzPct val="110000"/>
            </a:pPr>
            <a:r>
              <a:rPr lang="en-IN" sz="1400" b="0" strike="noStrike" spc="-1" dirty="0" smtClean="0">
                <a:solidFill>
                  <a:srgbClr val="000000"/>
                </a:solidFill>
                <a:latin typeface="Times New Roman"/>
                <a:ea typeface="Old Standard TT"/>
              </a:rPr>
              <a:t>[3] </a:t>
            </a:r>
            <a:r>
              <a:rPr lang="en-IN" sz="1400" b="0" strike="noStrike" spc="-1" dirty="0" err="1" smtClean="0">
                <a:solidFill>
                  <a:srgbClr val="000000"/>
                </a:solidFill>
                <a:latin typeface="Times New Roman"/>
                <a:ea typeface="Old Standard TT"/>
              </a:rPr>
              <a:t>Hany</a:t>
            </a:r>
            <a:r>
              <a:rPr lang="en-IN" sz="1400" b="0" strike="noStrike" spc="-1" dirty="0" smtClean="0">
                <a:solidFill>
                  <a:srgbClr val="000000"/>
                </a:solidFill>
                <a:latin typeface="Times New Roman"/>
                <a:ea typeface="Old Standard TT"/>
              </a:rPr>
              <a:t>. A. </a:t>
            </a:r>
            <a:r>
              <a:rPr lang="en-IN" sz="1400" b="0" strike="noStrike" spc="-1" dirty="0" err="1" smtClean="0">
                <a:solidFill>
                  <a:srgbClr val="000000"/>
                </a:solidFill>
                <a:latin typeface="Times New Roman"/>
                <a:ea typeface="Old Standard TT"/>
              </a:rPr>
              <a:t>Elsalamony</a:t>
            </a:r>
            <a:r>
              <a:rPr lang="en-IN" sz="1400" b="0" strike="noStrike" spc="-1" dirty="0" smtClean="0">
                <a:solidFill>
                  <a:srgbClr val="000000"/>
                </a:solidFill>
                <a:latin typeface="Times New Roman"/>
                <a:ea typeface="Old Standard TT"/>
              </a:rPr>
              <a:t>, </a:t>
            </a:r>
            <a:r>
              <a:rPr lang="en-IN" sz="1400" b="0" strike="noStrike" spc="-1" dirty="0" err="1" smtClean="0">
                <a:solidFill>
                  <a:srgbClr val="000000"/>
                </a:solidFill>
                <a:latin typeface="Times New Roman"/>
                <a:ea typeface="Old Standard TT"/>
              </a:rPr>
              <a:t>Alaa</a:t>
            </a:r>
            <a:r>
              <a:rPr lang="en-IN" sz="1400" b="0" strike="noStrike" spc="-1" dirty="0" smtClean="0">
                <a:solidFill>
                  <a:srgbClr val="000000"/>
                </a:solidFill>
                <a:latin typeface="Times New Roman"/>
                <a:ea typeface="Old Standard TT"/>
              </a:rPr>
              <a:t>. M. </a:t>
            </a:r>
            <a:r>
              <a:rPr lang="en-IN" sz="1400" b="0" strike="noStrike" spc="-1" dirty="0" err="1" smtClean="0">
                <a:solidFill>
                  <a:srgbClr val="000000"/>
                </a:solidFill>
                <a:latin typeface="Times New Roman"/>
                <a:ea typeface="Old Standard TT"/>
              </a:rPr>
              <a:t>Elsayad</a:t>
            </a:r>
            <a:r>
              <a:rPr lang="en-IN" sz="1400" b="0" strike="noStrike" spc="-1" dirty="0" smtClean="0">
                <a:solidFill>
                  <a:srgbClr val="000000"/>
                </a:solidFill>
                <a:latin typeface="Times New Roman"/>
                <a:ea typeface="Old Standard TT"/>
              </a:rPr>
              <a:t>, ”Bank Direct Marketing Based on Neural Network”</a:t>
            </a:r>
            <a:endParaRPr lang="en-IN" sz="1400" spc="-1" dirty="0">
              <a:solidFill>
                <a:srgbClr val="000000"/>
              </a:solidFill>
              <a:latin typeface="Times New Roman"/>
              <a:ea typeface="Old Standard TT"/>
            </a:endParaRPr>
          </a:p>
          <a:p>
            <a:pPr marL="114480" algn="just">
              <a:lnSpc>
                <a:spcPct val="115000"/>
              </a:lnSpc>
              <a:buClr>
                <a:srgbClr val="000000"/>
              </a:buClr>
              <a:buSzPct val="110000"/>
            </a:pPr>
            <a:r>
              <a:rPr lang="en-IN" sz="1400" b="0" strike="noStrike" spc="-1" dirty="0" smtClean="0">
                <a:solidFill>
                  <a:srgbClr val="000000"/>
                </a:solidFill>
                <a:latin typeface="Times New Roman"/>
                <a:ea typeface="Old Standard TT"/>
              </a:rPr>
              <a:t>[4] </a:t>
            </a:r>
            <a:r>
              <a:rPr lang="en-IN" sz="1400" b="0" strike="noStrike" spc="-1" dirty="0" err="1" smtClean="0">
                <a:solidFill>
                  <a:srgbClr val="000000"/>
                </a:solidFill>
                <a:latin typeface="Times New Roman"/>
                <a:ea typeface="Old Standard TT"/>
              </a:rPr>
              <a:t>Lilian</a:t>
            </a:r>
            <a:r>
              <a:rPr lang="en-IN" sz="1400" b="0" strike="noStrike" spc="-1" dirty="0" smtClean="0">
                <a:solidFill>
                  <a:srgbClr val="000000"/>
                </a:solidFill>
                <a:latin typeface="Times New Roman"/>
                <a:ea typeface="Old Standard TT"/>
              </a:rPr>
              <a:t> Sing’oei1, </a:t>
            </a:r>
            <a:r>
              <a:rPr lang="en-IN" sz="1400" b="0" strike="noStrike" spc="-1" dirty="0" err="1" smtClean="0">
                <a:solidFill>
                  <a:srgbClr val="000000"/>
                </a:solidFill>
                <a:latin typeface="Times New Roman"/>
                <a:ea typeface="Old Standard TT"/>
              </a:rPr>
              <a:t>Jiayang</a:t>
            </a:r>
            <a:r>
              <a:rPr lang="en-IN" sz="1400" b="0" strike="noStrike" spc="-1" dirty="0" smtClean="0">
                <a:solidFill>
                  <a:srgbClr val="000000"/>
                </a:solidFill>
                <a:latin typeface="Times New Roman"/>
                <a:ea typeface="Old Standard TT"/>
              </a:rPr>
              <a:t> Wang, ”Data Mining Framework for Direct Marketing: A Case Study of Bank Marketing”</a:t>
            </a:r>
            <a:endParaRPr lang="en-IN" sz="1400" spc="-1" dirty="0">
              <a:solidFill>
                <a:srgbClr val="000000"/>
              </a:solidFill>
              <a:latin typeface="Times New Roman"/>
              <a:ea typeface="Old Standard TT"/>
            </a:endParaRPr>
          </a:p>
          <a:p>
            <a:pPr marL="114480" algn="just">
              <a:lnSpc>
                <a:spcPct val="115000"/>
              </a:lnSpc>
              <a:buClr>
                <a:srgbClr val="000000"/>
              </a:buClr>
              <a:buSzPct val="110000"/>
            </a:pPr>
            <a:r>
              <a:rPr lang="en-IN" sz="1400" b="0" strike="noStrike" spc="-1" dirty="0" smtClean="0">
                <a:solidFill>
                  <a:srgbClr val="000000"/>
                </a:solidFill>
                <a:latin typeface="Times New Roman"/>
                <a:ea typeface="Old Standard TT"/>
              </a:rPr>
              <a:t>[5] </a:t>
            </a:r>
            <a:r>
              <a:rPr lang="en-IN" sz="1400" b="0" strike="noStrike" spc="-1" dirty="0" err="1" smtClean="0">
                <a:solidFill>
                  <a:srgbClr val="000000"/>
                </a:solidFill>
                <a:latin typeface="Times New Roman"/>
                <a:ea typeface="Old Standard TT"/>
              </a:rPr>
              <a:t>Eniafe</a:t>
            </a:r>
            <a:r>
              <a:rPr lang="en-IN" sz="1400" b="0" strike="noStrike" spc="-1" dirty="0" smtClean="0">
                <a:solidFill>
                  <a:srgbClr val="000000"/>
                </a:solidFill>
                <a:latin typeface="Times New Roman"/>
                <a:ea typeface="Old Standard TT"/>
              </a:rPr>
              <a:t> Festus </a:t>
            </a:r>
            <a:r>
              <a:rPr lang="en-IN" sz="1400" b="0" strike="noStrike" spc="-1" dirty="0" err="1" smtClean="0">
                <a:solidFill>
                  <a:srgbClr val="000000"/>
                </a:solidFill>
                <a:latin typeface="Times New Roman"/>
                <a:ea typeface="Old Standard TT"/>
              </a:rPr>
              <a:t>Ayetiran</a:t>
            </a:r>
            <a:r>
              <a:rPr lang="en-IN" sz="1400" b="0" strike="noStrike" spc="-1" dirty="0" smtClean="0">
                <a:solidFill>
                  <a:srgbClr val="000000"/>
                </a:solidFill>
                <a:latin typeface="Times New Roman"/>
                <a:ea typeface="Old Standard TT"/>
              </a:rPr>
              <a:t>, ”A Data Mining-Based Response Model for Target Selection in Direct Marketing”</a:t>
            </a:r>
            <a:endParaRPr lang="en-IN" sz="1400" spc="-1" dirty="0">
              <a:solidFill>
                <a:srgbClr val="000000"/>
              </a:solidFill>
              <a:latin typeface="Times New Roman"/>
              <a:ea typeface="Old Standard TT"/>
            </a:endParaRPr>
          </a:p>
          <a:p>
            <a:pPr marL="114480" algn="just">
              <a:lnSpc>
                <a:spcPct val="115000"/>
              </a:lnSpc>
              <a:buClr>
                <a:srgbClr val="000000"/>
              </a:buClr>
              <a:buSzPct val="110000"/>
            </a:pPr>
            <a:r>
              <a:rPr lang="en-IN" sz="1400" b="0" strike="noStrike" spc="-1" dirty="0" smtClean="0">
                <a:solidFill>
                  <a:srgbClr val="000000"/>
                </a:solidFill>
                <a:latin typeface="Times New Roman"/>
                <a:ea typeface="Old Standard TT"/>
              </a:rPr>
              <a:t>[6] </a:t>
            </a:r>
            <a:r>
              <a:rPr lang="en-IN" sz="1400" b="0" strike="noStrike" spc="-1" dirty="0" err="1" smtClean="0">
                <a:solidFill>
                  <a:srgbClr val="000000"/>
                </a:solidFill>
                <a:latin typeface="Times New Roman"/>
                <a:ea typeface="Old Standard TT"/>
              </a:rPr>
              <a:t>Karim</a:t>
            </a:r>
            <a:r>
              <a:rPr lang="en-IN" sz="1400" b="0" strike="noStrike" spc="-1" dirty="0" smtClean="0">
                <a:solidFill>
                  <a:srgbClr val="000000"/>
                </a:solidFill>
                <a:latin typeface="Times New Roman"/>
                <a:ea typeface="Old Standard TT"/>
              </a:rPr>
              <a:t> </a:t>
            </a:r>
            <a:r>
              <a:rPr lang="en-IN" sz="1400" b="0" strike="noStrike" spc="-1" dirty="0" err="1" smtClean="0">
                <a:solidFill>
                  <a:srgbClr val="000000"/>
                </a:solidFill>
                <a:latin typeface="Times New Roman"/>
                <a:ea typeface="Old Standard TT"/>
              </a:rPr>
              <a:t>Masud</a:t>
            </a:r>
            <a:r>
              <a:rPr lang="en-IN" sz="1400" b="0" strike="noStrike" spc="-1" dirty="0" smtClean="0">
                <a:solidFill>
                  <a:srgbClr val="000000"/>
                </a:solidFill>
                <a:latin typeface="Times New Roman"/>
                <a:ea typeface="Old Standard TT"/>
              </a:rPr>
              <a:t>, </a:t>
            </a:r>
            <a:r>
              <a:rPr lang="en-IN" sz="1400" b="0" strike="noStrike" spc="-1" dirty="0" err="1" smtClean="0">
                <a:solidFill>
                  <a:srgbClr val="000000"/>
                </a:solidFill>
                <a:latin typeface="Times New Roman"/>
                <a:ea typeface="Old Standard TT"/>
              </a:rPr>
              <a:t>Rashedur</a:t>
            </a:r>
            <a:r>
              <a:rPr lang="en-IN" sz="1400" b="0" strike="noStrike" spc="-1" dirty="0" smtClean="0">
                <a:solidFill>
                  <a:srgbClr val="000000"/>
                </a:solidFill>
                <a:latin typeface="Times New Roman"/>
                <a:ea typeface="Old Standard TT"/>
              </a:rPr>
              <a:t> M. </a:t>
            </a:r>
            <a:r>
              <a:rPr lang="en-IN" sz="1400" b="0" strike="noStrike" spc="-1" dirty="0" err="1" smtClean="0">
                <a:solidFill>
                  <a:srgbClr val="000000"/>
                </a:solidFill>
                <a:latin typeface="Times New Roman"/>
                <a:ea typeface="Old Standard TT"/>
              </a:rPr>
              <a:t>Rahman</a:t>
            </a:r>
            <a:r>
              <a:rPr lang="en-IN" sz="1400" b="0" strike="noStrike" spc="-1" dirty="0" smtClean="0">
                <a:solidFill>
                  <a:srgbClr val="000000"/>
                </a:solidFill>
                <a:latin typeface="Times New Roman"/>
                <a:ea typeface="Old Standard TT"/>
              </a:rPr>
              <a:t>, ”Decision Tree and </a:t>
            </a:r>
            <a:r>
              <a:rPr lang="en-IN" sz="1400" b="0" strike="noStrike" spc="-1" dirty="0" err="1" smtClean="0">
                <a:solidFill>
                  <a:srgbClr val="000000"/>
                </a:solidFill>
                <a:latin typeface="Times New Roman"/>
                <a:ea typeface="Old Standard TT"/>
              </a:rPr>
              <a:t>Naı̈ve</a:t>
            </a:r>
            <a:r>
              <a:rPr lang="en-IN" sz="1400" b="0" strike="noStrike" spc="-1" dirty="0" smtClean="0">
                <a:solidFill>
                  <a:srgbClr val="000000"/>
                </a:solidFill>
                <a:latin typeface="Times New Roman"/>
                <a:ea typeface="Old Standard TT"/>
              </a:rPr>
              <a:t> Bayes Algorithm for Classification and Generation of Actionable Knowledge for Direct Marketing”</a:t>
            </a:r>
          </a:p>
          <a:p>
            <a:pPr marL="114480" algn="just">
              <a:lnSpc>
                <a:spcPct val="115000"/>
              </a:lnSpc>
              <a:buClr>
                <a:srgbClr val="000000"/>
              </a:buClr>
              <a:buSzPct val="110000"/>
            </a:pPr>
            <a:r>
              <a:rPr lang="en-IN" sz="1400" b="0" strike="noStrike" spc="-1" dirty="0" smtClean="0">
                <a:solidFill>
                  <a:srgbClr val="000000"/>
                </a:solidFill>
                <a:latin typeface="Times New Roman"/>
                <a:ea typeface="Old Standard TT"/>
              </a:rPr>
              <a:t>[7] Paulo Cortez, ”Using Data Mining For Bank Direct Marketing: An Application Of The Crisp-DM Methodology”</a:t>
            </a:r>
          </a:p>
          <a:p>
            <a:pPr marL="114480" algn="just">
              <a:lnSpc>
                <a:spcPct val="115000"/>
              </a:lnSpc>
              <a:buClr>
                <a:srgbClr val="000000"/>
              </a:buClr>
              <a:buSzPct val="110000"/>
            </a:pPr>
            <a:r>
              <a:rPr lang="en-IN" sz="1400" b="0" strike="noStrike" spc="-1" dirty="0" smtClean="0">
                <a:solidFill>
                  <a:srgbClr val="000000"/>
                </a:solidFill>
                <a:latin typeface="Times New Roman"/>
                <a:ea typeface="Old Standard TT"/>
              </a:rPr>
              <a:t>[8] Customer Classification Based on The Historical Purchase Data - Leading India Paper</a:t>
            </a:r>
            <a:endParaRPr lang="en-IN" sz="1400" b="0" strike="noStrike" spc="-1" dirty="0">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512640" y="1893240"/>
            <a:ext cx="8118360" cy="1522440"/>
          </a:xfrm>
          <a:prstGeom prst="rect">
            <a:avLst/>
          </a:prstGeom>
          <a:noFill/>
          <a:ln>
            <a:noFill/>
          </a:ln>
        </p:spPr>
        <p:txBody>
          <a:bodyPr tIns="91440" bIns="91440" anchor="b"/>
          <a:lstStyle/>
          <a:p>
            <a:pPr algn="ctr">
              <a:lnSpc>
                <a:spcPct val="100000"/>
              </a:lnSpc>
            </a:pPr>
            <a:r>
              <a:rPr lang="en-IN" sz="4200" b="1" strike="noStrike" spc="-1" dirty="0">
                <a:solidFill>
                  <a:srgbClr val="FFFBF0"/>
                </a:solidFill>
                <a:latin typeface="Times New Roman"/>
                <a:ea typeface="Times New Roman"/>
              </a:rPr>
              <a:t>Thank You</a:t>
            </a:r>
            <a:endParaRPr lang="en-IN" sz="4200" b="0" strike="noStrike" spc="-1" dirty="0">
              <a:solidFill>
                <a:srgbClr val="000000"/>
              </a:solidFill>
              <a:latin typeface="Arial"/>
            </a:endParaRPr>
          </a:p>
        </p:txBody>
      </p:sp>
      <p:sp>
        <p:nvSpPr>
          <p:cNvPr id="156" name="TextShape 2"/>
          <p:cNvSpPr txBox="1"/>
          <p:nvPr/>
        </p:nvSpPr>
        <p:spPr>
          <a:xfrm>
            <a:off x="512640" y="3840480"/>
            <a:ext cx="8118360" cy="787320"/>
          </a:xfrm>
          <a:prstGeom prst="rect">
            <a:avLst/>
          </a:prstGeom>
          <a:noFill/>
          <a:ln>
            <a:noFill/>
          </a:ln>
        </p:spPr>
        <p:txBody>
          <a:bodyPr tIns="91440" bIns="91440"/>
          <a:lstStyle/>
          <a:p>
            <a:pPr algn="ctr"/>
            <a:endParaRPr lang="en-IN"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 name="TextShape 1"/>
          <p:cNvSpPr txBox="1"/>
          <p:nvPr/>
        </p:nvSpPr>
        <p:spPr>
          <a:xfrm>
            <a:off x="311760" y="444960"/>
            <a:ext cx="8520120" cy="612720"/>
          </a:xfrm>
          <a:prstGeom prst="rect">
            <a:avLst/>
          </a:prstGeom>
          <a:noFill/>
          <a:ln>
            <a:noFill/>
          </a:ln>
        </p:spPr>
        <p:txBody>
          <a:bodyPr tIns="91440" bIns="91440"/>
          <a:lstStyle/>
          <a:p>
            <a:pPr>
              <a:lnSpc>
                <a:spcPct val="100000"/>
              </a:lnSpc>
            </a:pPr>
            <a:r>
              <a:rPr lang="en-IN" sz="3000" b="1" strike="noStrike" spc="-1" dirty="0">
                <a:solidFill>
                  <a:srgbClr val="000000"/>
                </a:solidFill>
                <a:latin typeface="Times New Roman"/>
                <a:ea typeface="Times New Roman"/>
              </a:rPr>
              <a:t>1.1 Abstract</a:t>
            </a:r>
            <a:endParaRPr lang="en-IN" sz="3000" b="0" strike="noStrike" spc="-1" dirty="0">
              <a:solidFill>
                <a:srgbClr val="000000"/>
              </a:solidFill>
              <a:latin typeface="Arial"/>
            </a:endParaRPr>
          </a:p>
        </p:txBody>
      </p:sp>
      <p:sp>
        <p:nvSpPr>
          <p:cNvPr id="87" name="TextShape 2"/>
          <p:cNvSpPr txBox="1"/>
          <p:nvPr/>
        </p:nvSpPr>
        <p:spPr>
          <a:xfrm>
            <a:off x="294480" y="1076760"/>
            <a:ext cx="8520120" cy="3396960"/>
          </a:xfrm>
          <a:prstGeom prst="rect">
            <a:avLst/>
          </a:prstGeom>
          <a:noFill/>
          <a:ln>
            <a:noFill/>
          </a:ln>
        </p:spPr>
        <p:txBody>
          <a:bodyPr tIns="91440" bIns="91440"/>
          <a:lstStyle/>
          <a:p>
            <a:pPr marL="400230" indent="-285750" algn="just">
              <a:lnSpc>
                <a:spcPct val="115000"/>
              </a:lnSpc>
              <a:buClr>
                <a:srgbClr val="000000"/>
              </a:buClr>
              <a:buFont typeface="Arial" pitchFamily="34" charset="0"/>
              <a:buChar char="•"/>
            </a:pPr>
            <a:r>
              <a:rPr lang="en-US" sz="1400" spc="-1" dirty="0" smtClean="0">
                <a:solidFill>
                  <a:srgbClr val="000000"/>
                </a:solidFill>
                <a:latin typeface="Times New Roman" pitchFamily="18" charset="0"/>
                <a:cs typeface="Times New Roman" pitchFamily="18" charset="0"/>
              </a:rPr>
              <a:t>This </a:t>
            </a:r>
            <a:r>
              <a:rPr lang="en-US" sz="1400" spc="-1" dirty="0">
                <a:solidFill>
                  <a:srgbClr val="000000"/>
                </a:solidFill>
                <a:latin typeface="Times New Roman" pitchFamily="18" charset="0"/>
                <a:cs typeface="Times New Roman" pitchFamily="18" charset="0"/>
              </a:rPr>
              <a:t>paper deals with classification of the customers as a part of the marketing strategy in order to expand the business profit by understanding the relationship between the customers and the products that they purchase</a:t>
            </a:r>
            <a:r>
              <a:rPr lang="en-US" sz="1400" spc="-1" dirty="0" smtClean="0">
                <a:solidFill>
                  <a:srgbClr val="000000"/>
                </a:solidFill>
                <a:latin typeface="Times New Roman" pitchFamily="18" charset="0"/>
                <a:cs typeface="Times New Roman" pitchFamily="18" charset="0"/>
              </a:rPr>
              <a:t>.</a:t>
            </a:r>
          </a:p>
          <a:p>
            <a:pPr marL="400230" indent="-285750" algn="just">
              <a:lnSpc>
                <a:spcPct val="115000"/>
              </a:lnSpc>
              <a:buClr>
                <a:srgbClr val="000000"/>
              </a:buClr>
              <a:buFont typeface="Arial" pitchFamily="34" charset="0"/>
              <a:buChar char="•"/>
            </a:pPr>
            <a:endParaRPr lang="en-US" sz="1400" spc="-1" dirty="0">
              <a:solidFill>
                <a:srgbClr val="000000"/>
              </a:solidFill>
              <a:latin typeface="Times New Roman" pitchFamily="18" charset="0"/>
              <a:cs typeface="Times New Roman" pitchFamily="18" charset="0"/>
            </a:endParaRPr>
          </a:p>
          <a:p>
            <a:pPr marL="400230" indent="-285750" algn="just">
              <a:lnSpc>
                <a:spcPct val="115000"/>
              </a:lnSpc>
              <a:buClr>
                <a:srgbClr val="000000"/>
              </a:buClr>
              <a:buFont typeface="Arial" pitchFamily="34" charset="0"/>
              <a:buChar char="•"/>
            </a:pPr>
            <a:r>
              <a:rPr lang="en-US" sz="1400" spc="-1" dirty="0" smtClean="0">
                <a:solidFill>
                  <a:srgbClr val="000000"/>
                </a:solidFill>
                <a:latin typeface="Times New Roman" pitchFamily="18" charset="0"/>
                <a:cs typeface="Times New Roman" pitchFamily="18" charset="0"/>
              </a:rPr>
              <a:t>Classification </a:t>
            </a:r>
            <a:r>
              <a:rPr lang="en-US" sz="1400" spc="-1" dirty="0">
                <a:solidFill>
                  <a:srgbClr val="000000"/>
                </a:solidFill>
                <a:latin typeface="Times New Roman" pitchFamily="18" charset="0"/>
                <a:cs typeface="Times New Roman" pitchFamily="18" charset="0"/>
              </a:rPr>
              <a:t>of the customer proves to be helpful since it targets the specific customer for the specific product. This will help the company heighten the level of information to the appropriate customers</a:t>
            </a:r>
            <a:r>
              <a:rPr lang="en-US" sz="1400" spc="-1" dirty="0" smtClean="0">
                <a:solidFill>
                  <a:srgbClr val="000000"/>
                </a:solidFill>
                <a:latin typeface="Times New Roman" pitchFamily="18" charset="0"/>
                <a:cs typeface="Times New Roman" pitchFamily="18" charset="0"/>
              </a:rPr>
              <a:t>.</a:t>
            </a:r>
          </a:p>
          <a:p>
            <a:pPr marL="400230" indent="-285750" algn="just">
              <a:lnSpc>
                <a:spcPct val="115000"/>
              </a:lnSpc>
              <a:buClr>
                <a:srgbClr val="000000"/>
              </a:buClr>
              <a:buFont typeface="Arial" pitchFamily="34" charset="0"/>
              <a:buChar char="•"/>
            </a:pPr>
            <a:endParaRPr lang="en-US" sz="1400" spc="-1" dirty="0">
              <a:solidFill>
                <a:srgbClr val="000000"/>
              </a:solidFill>
              <a:latin typeface="Times New Roman" pitchFamily="18" charset="0"/>
              <a:cs typeface="Times New Roman" pitchFamily="18" charset="0"/>
            </a:endParaRPr>
          </a:p>
          <a:p>
            <a:pPr marL="400230" indent="-285750" algn="just">
              <a:lnSpc>
                <a:spcPct val="115000"/>
              </a:lnSpc>
              <a:buClr>
                <a:srgbClr val="000000"/>
              </a:buClr>
              <a:buFont typeface="Arial" pitchFamily="34" charset="0"/>
              <a:buChar char="•"/>
            </a:pPr>
            <a:r>
              <a:rPr lang="en-US" sz="1400" spc="-1" dirty="0" smtClean="0">
                <a:solidFill>
                  <a:srgbClr val="000000"/>
                </a:solidFill>
                <a:latin typeface="Times New Roman" pitchFamily="18" charset="0"/>
                <a:cs typeface="Times New Roman" pitchFamily="18" charset="0"/>
              </a:rPr>
              <a:t>This </a:t>
            </a:r>
            <a:r>
              <a:rPr lang="en-US" sz="1400" spc="-1" dirty="0">
                <a:solidFill>
                  <a:srgbClr val="000000"/>
                </a:solidFill>
                <a:latin typeface="Times New Roman" pitchFamily="18" charset="0"/>
                <a:cs typeface="Times New Roman" pitchFamily="18" charset="0"/>
              </a:rPr>
              <a:t>model will serve the purpose of identifying the customers who will most likely respond to the recommendations by the company based on their past purchasing history.</a:t>
            </a:r>
            <a:endParaRPr lang="en-IN" sz="1400" b="0" strike="noStrike" spc="-1" dirty="0">
              <a:solidFill>
                <a:srgbClr val="000000"/>
              </a:solidFill>
              <a:latin typeface="Times New Roman" pitchFamily="18" charset="0"/>
              <a:cs typeface="Times New Roman" pitchFamily="18" charset="0"/>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1950"/>
            <a:ext cx="8194560" cy="762000"/>
          </a:xfrm>
        </p:spPr>
        <p:txBody>
          <a:bodyPr/>
          <a:lstStyle/>
          <a:p>
            <a:r>
              <a:rPr lang="en-US" sz="3000" b="1" dirty="0" smtClean="0">
                <a:latin typeface="Times New Roman" pitchFamily="18" charset="0"/>
                <a:cs typeface="Times New Roman" pitchFamily="18" charset="0"/>
              </a:rPr>
              <a:t>1.2 Introduction</a:t>
            </a:r>
            <a:endParaRPr lang="en-US" sz="3000" b="1" dirty="0">
              <a:latin typeface="Times New Roman" pitchFamily="18" charset="0"/>
              <a:cs typeface="Times New Roman" pitchFamily="18" charset="0"/>
            </a:endParaRPr>
          </a:p>
        </p:txBody>
      </p:sp>
      <p:sp>
        <p:nvSpPr>
          <p:cNvPr id="3" name="Text Placeholder 2"/>
          <p:cNvSpPr>
            <a:spLocks noGrp="1"/>
          </p:cNvSpPr>
          <p:nvPr>
            <p:ph type="body"/>
          </p:nvPr>
        </p:nvSpPr>
        <p:spPr>
          <a:xfrm>
            <a:off x="457200" y="1203480"/>
            <a:ext cx="8229240" cy="2982960"/>
          </a:xfrm>
        </p:spPr>
        <p:txBody>
          <a:bodyPr>
            <a:normAutofit/>
          </a:bodyPr>
          <a:lstStyle/>
          <a:p>
            <a:pPr algn="just"/>
            <a:r>
              <a:rPr lang="en-US" sz="1400" dirty="0" smtClean="0">
                <a:latin typeface="Times New Roman" pitchFamily="18" charset="0"/>
                <a:cs typeface="Times New Roman" pitchFamily="18" charset="0"/>
              </a:rPr>
              <a:t>Identifying the potential customers of certain products and promoting the products accordingly is an important concept of almost all businesses nowadays. There are two methods for advertisements and promotions, namely mass marketing and direct marketing. Mass marketing is a procedure wherein the promotion of the products is carried out by targeting the general public through media such as newspapers, radios and televisions.</a:t>
            </a:r>
          </a:p>
          <a:p>
            <a:pPr algn="just"/>
            <a:endParaRPr lang="en-US" sz="1400" dirty="0" smtClean="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T</a:t>
            </a:r>
            <a:r>
              <a:rPr lang="en-US" sz="1400" dirty="0" smtClean="0">
                <a:latin typeface="Times New Roman" pitchFamily="18" charset="0"/>
                <a:cs typeface="Times New Roman" pitchFamily="18" charset="0"/>
              </a:rPr>
              <a:t>herefore rather than going forward with such an unreliable method, the marketers are now shifting their focus from traditional Mass Marketing to Direct Marketing. We are using ELK in our project for identifying different customers on the basis of their past purchases, their time of purchase, brand they purchase, etc. Our project develops predictive analysis using an analysis software known as ELK (</a:t>
            </a:r>
            <a:r>
              <a:rPr lang="en-US" sz="1400" dirty="0" err="1" smtClean="0">
                <a:latin typeface="Times New Roman" pitchFamily="18" charset="0"/>
                <a:cs typeface="Times New Roman" pitchFamily="18" charset="0"/>
              </a:rPr>
              <a:t>Elasticsearch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Logstash</a:t>
            </a:r>
            <a:r>
              <a:rPr lang="en-US" sz="1400" dirty="0" smtClean="0">
                <a:latin typeface="Times New Roman" pitchFamily="18" charset="0"/>
                <a:cs typeface="Times New Roman" pitchFamily="18" charset="0"/>
              </a:rPr>
              <a:t> and </a:t>
            </a:r>
            <a:r>
              <a:rPr lang="en-US" sz="1400" dirty="0" err="1" smtClean="0">
                <a:latin typeface="Times New Roman" pitchFamily="18" charset="0"/>
                <a:cs typeface="Times New Roman" pitchFamily="18" charset="0"/>
              </a:rPr>
              <a:t>Kibana</a:t>
            </a:r>
            <a:r>
              <a:rPr lang="en-US" sz="1400" dirty="0" smtClean="0">
                <a:latin typeface="Times New Roman" pitchFamily="18" charset="0"/>
                <a:cs typeface="Times New Roman" pitchFamily="18" charset="0"/>
              </a:rPr>
              <a:t>) in order to predict the bifurcate the customers according to their shopping time, history, choice, etc. This framework is computationally effective and can be connected by numerous degrees of opportunity.</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513538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311760" y="444960"/>
            <a:ext cx="8520120" cy="612720"/>
          </a:xfrm>
          <a:prstGeom prst="rect">
            <a:avLst/>
          </a:prstGeom>
          <a:noFill/>
          <a:ln>
            <a:noFill/>
          </a:ln>
        </p:spPr>
        <p:txBody>
          <a:bodyPr tIns="91440" bIns="91440"/>
          <a:lstStyle/>
          <a:p>
            <a:pPr>
              <a:lnSpc>
                <a:spcPct val="100000"/>
              </a:lnSpc>
            </a:pPr>
            <a:r>
              <a:rPr lang="en-IN" sz="3000" b="1" strike="noStrike" spc="-1" dirty="0" smtClean="0">
                <a:solidFill>
                  <a:srgbClr val="000000"/>
                </a:solidFill>
                <a:latin typeface="Times New Roman"/>
                <a:ea typeface="Times New Roman"/>
              </a:rPr>
              <a:t>1.3 </a:t>
            </a:r>
            <a:r>
              <a:rPr lang="en-IN" sz="3000" b="1" strike="noStrike" spc="-1" dirty="0">
                <a:solidFill>
                  <a:srgbClr val="000000"/>
                </a:solidFill>
                <a:latin typeface="Times New Roman"/>
                <a:ea typeface="Times New Roman"/>
              </a:rPr>
              <a:t>Objectives</a:t>
            </a:r>
            <a:endParaRPr lang="en-IN" sz="3000" b="0" strike="noStrike" spc="-1" dirty="0">
              <a:solidFill>
                <a:srgbClr val="000000"/>
              </a:solidFill>
              <a:latin typeface="Arial"/>
            </a:endParaRPr>
          </a:p>
        </p:txBody>
      </p:sp>
      <p:sp>
        <p:nvSpPr>
          <p:cNvPr id="89" name="TextShape 2"/>
          <p:cNvSpPr txBox="1"/>
          <p:nvPr/>
        </p:nvSpPr>
        <p:spPr>
          <a:xfrm>
            <a:off x="311760" y="1171440"/>
            <a:ext cx="8520120" cy="3396960"/>
          </a:xfrm>
          <a:prstGeom prst="rect">
            <a:avLst/>
          </a:prstGeom>
          <a:noFill/>
          <a:ln>
            <a:noFill/>
          </a:ln>
        </p:spPr>
        <p:txBody>
          <a:bodyPr tIns="91440" bIns="91440"/>
          <a:lstStyle/>
          <a:p>
            <a:pPr marL="457200" indent="-342720" algn="just">
              <a:lnSpc>
                <a:spcPct val="115000"/>
              </a:lnSpc>
              <a:buClr>
                <a:srgbClr val="000000"/>
              </a:buClr>
              <a:buSzPct val="150000"/>
              <a:buFont typeface="Arial"/>
              <a:buChar char="•"/>
            </a:pPr>
            <a:r>
              <a:rPr lang="en-US" sz="1400" b="0" strike="noStrike" spc="-1" dirty="0" smtClean="0">
                <a:solidFill>
                  <a:srgbClr val="000000"/>
                </a:solidFill>
                <a:latin typeface="Times New Roman"/>
                <a:ea typeface="Old Standard TT"/>
              </a:rPr>
              <a:t>The objective of this project is to build a model that will accept a big data and classify customers based on the basis of their purchase history, purchase time, brand, etc. and give the business a good and detailed report of the analysis.</a:t>
            </a:r>
          </a:p>
          <a:p>
            <a:pPr marL="457200" indent="-342720" algn="just">
              <a:lnSpc>
                <a:spcPct val="115000"/>
              </a:lnSpc>
              <a:buClr>
                <a:srgbClr val="000000"/>
              </a:buClr>
              <a:buSzPct val="150000"/>
              <a:buFont typeface="Arial"/>
              <a:buChar char="•"/>
            </a:pPr>
            <a:endParaRPr lang="en-US" sz="1400" spc="-1" dirty="0">
              <a:solidFill>
                <a:srgbClr val="000000"/>
              </a:solidFill>
              <a:latin typeface="Times New Roman"/>
              <a:ea typeface="Old Standard TT"/>
            </a:endParaRPr>
          </a:p>
          <a:p>
            <a:pPr marL="457200" indent="-342720" algn="just">
              <a:lnSpc>
                <a:spcPct val="115000"/>
              </a:lnSpc>
              <a:buClr>
                <a:srgbClr val="000000"/>
              </a:buClr>
              <a:buSzPct val="150000"/>
              <a:buFont typeface="Arial"/>
              <a:buChar char="•"/>
            </a:pPr>
            <a:r>
              <a:rPr lang="en-US" sz="1400" b="0" strike="noStrike" spc="-1" dirty="0" smtClean="0">
                <a:solidFill>
                  <a:srgbClr val="000000"/>
                </a:solidFill>
                <a:latin typeface="Times New Roman"/>
                <a:ea typeface="Old Standard TT"/>
              </a:rPr>
              <a:t>After customers are classified, the company or the business will not have to face the excess of expenditure in providing irrelevant recommendations for new products that will be launched on the website. </a:t>
            </a:r>
          </a:p>
          <a:p>
            <a:pPr marL="457200" indent="-342720" algn="just">
              <a:lnSpc>
                <a:spcPct val="115000"/>
              </a:lnSpc>
              <a:buClr>
                <a:srgbClr val="000000"/>
              </a:buClr>
              <a:buSzPct val="150000"/>
              <a:buFont typeface="Arial"/>
              <a:buChar char="•"/>
            </a:pPr>
            <a:endParaRPr lang="en-US" sz="1400" spc="-1" dirty="0">
              <a:solidFill>
                <a:srgbClr val="000000"/>
              </a:solidFill>
              <a:latin typeface="Times New Roman"/>
              <a:ea typeface="Old Standard TT"/>
            </a:endParaRPr>
          </a:p>
          <a:p>
            <a:pPr marL="457200" indent="-342720" algn="just">
              <a:lnSpc>
                <a:spcPct val="115000"/>
              </a:lnSpc>
              <a:buClr>
                <a:srgbClr val="000000"/>
              </a:buClr>
              <a:buSzPct val="150000"/>
              <a:buFont typeface="Arial"/>
              <a:buChar char="•"/>
            </a:pPr>
            <a:r>
              <a:rPr lang="en-US" sz="1400" b="0" strike="noStrike" spc="-1" dirty="0" smtClean="0">
                <a:solidFill>
                  <a:srgbClr val="000000"/>
                </a:solidFill>
                <a:latin typeface="Times New Roman"/>
                <a:ea typeface="Old Standard TT"/>
              </a:rPr>
              <a:t>The company will be benefited because it can send recommendation only to customers who are likely to revert to the recommended product.</a:t>
            </a:r>
            <a:endParaRPr lang="en-IN" sz="1400" b="0" strike="noStrike" spc="-1" dirty="0">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 name="TextShape 1"/>
          <p:cNvSpPr txBox="1"/>
          <p:nvPr/>
        </p:nvSpPr>
        <p:spPr>
          <a:xfrm>
            <a:off x="311760" y="444960"/>
            <a:ext cx="8520120" cy="612720"/>
          </a:xfrm>
          <a:prstGeom prst="rect">
            <a:avLst/>
          </a:prstGeom>
          <a:noFill/>
          <a:ln>
            <a:noFill/>
          </a:ln>
        </p:spPr>
        <p:txBody>
          <a:bodyPr tIns="91440" bIns="91440"/>
          <a:lstStyle/>
          <a:p>
            <a:pPr>
              <a:lnSpc>
                <a:spcPct val="100000"/>
              </a:lnSpc>
            </a:pPr>
            <a:r>
              <a:rPr lang="en-IN" sz="3000" b="1" strike="noStrike" spc="-1" dirty="0" smtClean="0">
                <a:solidFill>
                  <a:srgbClr val="000000"/>
                </a:solidFill>
                <a:latin typeface="Times New Roman"/>
                <a:ea typeface="Times New Roman"/>
              </a:rPr>
              <a:t>1.4 Literature </a:t>
            </a:r>
            <a:r>
              <a:rPr lang="en-IN" sz="3000" b="1" strike="noStrike" spc="-1" dirty="0">
                <a:solidFill>
                  <a:srgbClr val="000000"/>
                </a:solidFill>
                <a:latin typeface="Times New Roman"/>
                <a:ea typeface="Times New Roman"/>
              </a:rPr>
              <a:t>Review</a:t>
            </a:r>
            <a:endParaRPr lang="en-IN" sz="3000" b="0" strike="noStrike" spc="-1" dirty="0">
              <a:solidFill>
                <a:srgbClr val="000000"/>
              </a:solidFill>
              <a:latin typeface="Arial"/>
            </a:endParaRPr>
          </a:p>
        </p:txBody>
      </p:sp>
      <p:sp>
        <p:nvSpPr>
          <p:cNvPr id="91" name="TextShape 2"/>
          <p:cNvSpPr txBox="1"/>
          <p:nvPr/>
        </p:nvSpPr>
        <p:spPr>
          <a:xfrm>
            <a:off x="311760" y="1171440"/>
            <a:ext cx="8520120" cy="3396960"/>
          </a:xfrm>
          <a:prstGeom prst="rect">
            <a:avLst/>
          </a:prstGeom>
          <a:noFill/>
          <a:ln>
            <a:solidFill>
              <a:srgbClr val="FFFBF0"/>
            </a:solidFill>
          </a:ln>
        </p:spPr>
        <p:txBody>
          <a:bodyPr tIns="91440" bIns="91440"/>
          <a:lstStyle/>
          <a:p>
            <a:pPr marL="457200" indent="-342720" algn="just">
              <a:lnSpc>
                <a:spcPct val="115000"/>
              </a:lnSpc>
              <a:buClr>
                <a:srgbClr val="000000"/>
              </a:buClr>
              <a:buSzPct val="150000"/>
              <a:buFont typeface="Arial"/>
              <a:buChar char="•"/>
            </a:pPr>
            <a:r>
              <a:rPr lang="en-US" sz="1400" b="0" strike="noStrike" spc="-1" dirty="0" smtClean="0">
                <a:solidFill>
                  <a:srgbClr val="000000"/>
                </a:solidFill>
                <a:uFillTx/>
                <a:latin typeface="Times New Roman"/>
                <a:ea typeface="Old Standard TT"/>
              </a:rPr>
              <a:t>Title: A customer classification prediction model based on machine learning </a:t>
            </a:r>
            <a:r>
              <a:rPr lang="en-US" sz="1400" b="0" strike="noStrike" spc="-1" dirty="0" err="1" smtClean="0">
                <a:solidFill>
                  <a:srgbClr val="000000"/>
                </a:solidFill>
                <a:uFillTx/>
                <a:latin typeface="Times New Roman"/>
                <a:ea typeface="Old Standard TT"/>
              </a:rPr>
              <a:t>techniquesAuthor</a:t>
            </a:r>
            <a:r>
              <a:rPr lang="en-US" sz="1400" b="0" strike="noStrike" spc="-1" dirty="0" smtClean="0">
                <a:solidFill>
                  <a:srgbClr val="000000"/>
                </a:solidFill>
                <a:uFillTx/>
                <a:latin typeface="Times New Roman"/>
                <a:ea typeface="Old Standard TT"/>
              </a:rPr>
              <a:t>: T. K. </a:t>
            </a:r>
            <a:r>
              <a:rPr lang="en-US" sz="1400" b="0" strike="noStrike" spc="-1" dirty="0" err="1" smtClean="0">
                <a:solidFill>
                  <a:srgbClr val="000000"/>
                </a:solidFill>
                <a:uFillTx/>
                <a:latin typeface="Times New Roman"/>
                <a:ea typeface="Old Standard TT"/>
              </a:rPr>
              <a:t>DasIn</a:t>
            </a:r>
            <a:r>
              <a:rPr lang="en-US" sz="1400" b="0" strike="noStrike" spc="-1" dirty="0" smtClean="0">
                <a:solidFill>
                  <a:srgbClr val="000000"/>
                </a:solidFill>
                <a:uFillTx/>
                <a:latin typeface="Times New Roman"/>
                <a:ea typeface="Old Standard TT"/>
              </a:rPr>
              <a:t> this paper, the author has basically tried out experimenting the mining of data using various methods like </a:t>
            </a:r>
            <a:r>
              <a:rPr lang="en-US" sz="1400" b="0" strike="noStrike" spc="-1" dirty="0" err="1" smtClean="0">
                <a:solidFill>
                  <a:srgbClr val="000000"/>
                </a:solidFill>
                <a:uFillTx/>
                <a:latin typeface="Times New Roman"/>
                <a:ea typeface="Old Standard TT"/>
              </a:rPr>
              <a:t>Naı̈ve</a:t>
            </a:r>
            <a:r>
              <a:rPr lang="en-US" sz="1400" b="0" strike="noStrike" spc="-1" dirty="0" smtClean="0">
                <a:solidFill>
                  <a:srgbClr val="000000"/>
                </a:solidFill>
                <a:uFillTx/>
                <a:latin typeface="Times New Roman"/>
                <a:ea typeface="Old Standard TT"/>
              </a:rPr>
              <a:t> Bayes, KNN and SVM to classify a bank customer </a:t>
            </a:r>
            <a:r>
              <a:rPr lang="en-US" sz="1400" b="0" strike="noStrike" spc="-1" dirty="0" err="1" smtClean="0">
                <a:solidFill>
                  <a:srgbClr val="000000"/>
                </a:solidFill>
                <a:uFillTx/>
                <a:latin typeface="Times New Roman"/>
                <a:ea typeface="Old Standard TT"/>
              </a:rPr>
              <a:t>data.Naı̈ve</a:t>
            </a:r>
            <a:r>
              <a:rPr lang="en-US" sz="1400" b="0" strike="noStrike" spc="-1" dirty="0" smtClean="0">
                <a:solidFill>
                  <a:srgbClr val="000000"/>
                </a:solidFill>
                <a:uFillTx/>
                <a:latin typeface="Times New Roman"/>
                <a:ea typeface="Old Standard TT"/>
              </a:rPr>
              <a:t> Bayes: </a:t>
            </a:r>
            <a:r>
              <a:rPr lang="en-US" sz="1400" b="0" strike="noStrike" spc="-1" dirty="0" err="1" smtClean="0">
                <a:solidFill>
                  <a:srgbClr val="000000"/>
                </a:solidFill>
                <a:uFillTx/>
                <a:latin typeface="Times New Roman"/>
                <a:ea typeface="Old Standard TT"/>
              </a:rPr>
              <a:t>Naı̈ve</a:t>
            </a:r>
            <a:r>
              <a:rPr lang="en-US" sz="1400" b="0" strike="noStrike" spc="-1" dirty="0" smtClean="0">
                <a:solidFill>
                  <a:srgbClr val="000000"/>
                </a:solidFill>
                <a:uFillTx/>
                <a:latin typeface="Times New Roman"/>
                <a:ea typeface="Old Standard TT"/>
              </a:rPr>
              <a:t> Bayes algorithm is a probabilistic classifier. It splits the attributes into independent ones.</a:t>
            </a:r>
          </a:p>
          <a:p>
            <a:pPr marL="457200" indent="-342720" algn="just">
              <a:lnSpc>
                <a:spcPct val="115000"/>
              </a:lnSpc>
              <a:buClr>
                <a:srgbClr val="000000"/>
              </a:buClr>
              <a:buSzPct val="150000"/>
              <a:buFont typeface="Arial"/>
              <a:buChar char="•"/>
            </a:pPr>
            <a:r>
              <a:rPr lang="en-US" sz="1400" b="0" strike="noStrike" spc="-1" dirty="0" smtClean="0">
                <a:solidFill>
                  <a:srgbClr val="000000"/>
                </a:solidFill>
                <a:uFillTx/>
                <a:latin typeface="Times New Roman"/>
                <a:ea typeface="Old Standard TT"/>
              </a:rPr>
              <a:t>Title: Data Mining Framework for Direct Marketing1Author: </a:t>
            </a:r>
            <a:r>
              <a:rPr lang="en-US" sz="1400" b="0" strike="noStrike" spc="-1" dirty="0" err="1" smtClean="0">
                <a:solidFill>
                  <a:srgbClr val="000000"/>
                </a:solidFill>
                <a:uFillTx/>
                <a:latin typeface="Times New Roman"/>
                <a:ea typeface="Old Standard TT"/>
              </a:rPr>
              <a:t>Lilian</a:t>
            </a:r>
            <a:r>
              <a:rPr lang="en-US" sz="1400" b="0" strike="noStrike" spc="-1" dirty="0" smtClean="0">
                <a:solidFill>
                  <a:srgbClr val="000000"/>
                </a:solidFill>
                <a:uFillTx/>
                <a:latin typeface="Times New Roman"/>
                <a:ea typeface="Old Standard TT"/>
              </a:rPr>
              <a:t> </a:t>
            </a:r>
            <a:r>
              <a:rPr lang="en-US" sz="1400" b="0" strike="noStrike" spc="-1" dirty="0" err="1" smtClean="0">
                <a:solidFill>
                  <a:srgbClr val="000000"/>
                </a:solidFill>
                <a:uFillTx/>
                <a:latin typeface="Times New Roman"/>
                <a:ea typeface="Old Standard TT"/>
              </a:rPr>
              <a:t>Sing’oei</a:t>
            </a:r>
            <a:r>
              <a:rPr lang="en-US" sz="1400" b="0" strike="noStrike" spc="-1" dirty="0" smtClean="0">
                <a:solidFill>
                  <a:srgbClr val="000000"/>
                </a:solidFill>
                <a:uFillTx/>
                <a:latin typeface="Times New Roman"/>
                <a:ea typeface="Old Standard TT"/>
              </a:rPr>
              <a:t>, </a:t>
            </a:r>
            <a:r>
              <a:rPr lang="en-US" sz="1400" b="0" strike="noStrike" spc="-1" dirty="0" err="1" smtClean="0">
                <a:solidFill>
                  <a:srgbClr val="000000"/>
                </a:solidFill>
                <a:uFillTx/>
                <a:latin typeface="Times New Roman"/>
                <a:ea typeface="Old Standard TT"/>
              </a:rPr>
              <a:t>Jiayang</a:t>
            </a:r>
            <a:r>
              <a:rPr lang="en-US" sz="1400" b="0" strike="noStrike" spc="-1" dirty="0" smtClean="0">
                <a:solidFill>
                  <a:srgbClr val="000000"/>
                </a:solidFill>
                <a:uFillTx/>
                <a:latin typeface="Times New Roman"/>
                <a:ea typeface="Old Standard TT"/>
              </a:rPr>
              <a:t> </a:t>
            </a:r>
            <a:r>
              <a:rPr lang="en-US" sz="1400" b="0" strike="noStrike" spc="-1" dirty="0" err="1" smtClean="0">
                <a:solidFill>
                  <a:srgbClr val="000000"/>
                </a:solidFill>
                <a:uFillTx/>
                <a:latin typeface="Times New Roman"/>
                <a:ea typeface="Old Standard TT"/>
              </a:rPr>
              <a:t>WangAbout</a:t>
            </a:r>
            <a:r>
              <a:rPr lang="en-US" sz="1400" b="0" strike="noStrike" spc="-1" dirty="0" smtClean="0">
                <a:solidFill>
                  <a:srgbClr val="000000"/>
                </a:solidFill>
                <a:uFillTx/>
                <a:latin typeface="Times New Roman"/>
                <a:ea typeface="Old Standard TT"/>
              </a:rPr>
              <a:t> The Paper: The objective of this paper is to provide a comprehensive framework to guide research efforts focusing on direct marketing </a:t>
            </a:r>
            <a:r>
              <a:rPr lang="en-US" sz="1400" b="0" strike="noStrike" spc="-1" dirty="0" err="1" smtClean="0">
                <a:solidFill>
                  <a:srgbClr val="000000"/>
                </a:solidFill>
                <a:uFillTx/>
                <a:latin typeface="Times New Roman"/>
                <a:ea typeface="Old Standard TT"/>
              </a:rPr>
              <a:t>strategyDecision</a:t>
            </a:r>
            <a:r>
              <a:rPr lang="en-US" sz="1400" b="0" strike="noStrike" spc="-1" dirty="0" smtClean="0">
                <a:solidFill>
                  <a:srgbClr val="000000"/>
                </a:solidFill>
                <a:uFillTx/>
                <a:latin typeface="Times New Roman"/>
                <a:ea typeface="Old Standard TT"/>
              </a:rPr>
              <a:t> Tree: Decision Tree algorithm belongs to the family of supervised learning algorithms, decision tree algorithm are used for solving regression and classification problems.</a:t>
            </a:r>
          </a:p>
          <a:p>
            <a:pPr marL="457200" indent="-342720" algn="just">
              <a:lnSpc>
                <a:spcPct val="115000"/>
              </a:lnSpc>
              <a:buClr>
                <a:srgbClr val="000000"/>
              </a:buClr>
              <a:buSzPct val="150000"/>
              <a:buFont typeface="Arial"/>
              <a:buChar char="•"/>
            </a:pPr>
            <a:r>
              <a:rPr lang="en-US" sz="1400" b="0" strike="noStrike" spc="-1" dirty="0" smtClean="0">
                <a:solidFill>
                  <a:srgbClr val="000000"/>
                </a:solidFill>
                <a:uFillTx/>
                <a:latin typeface="Times New Roman"/>
                <a:ea typeface="Old Standard TT"/>
              </a:rPr>
              <a:t>Title: Decision Tree and </a:t>
            </a:r>
            <a:r>
              <a:rPr lang="en-US" sz="1400" b="0" strike="noStrike" spc="-1" dirty="0" err="1" smtClean="0">
                <a:solidFill>
                  <a:srgbClr val="000000"/>
                </a:solidFill>
                <a:uFillTx/>
                <a:latin typeface="Times New Roman"/>
                <a:ea typeface="Old Standard TT"/>
              </a:rPr>
              <a:t>Naı̈ve</a:t>
            </a:r>
            <a:r>
              <a:rPr lang="en-US" sz="1400" b="0" strike="noStrike" spc="-1" dirty="0" smtClean="0">
                <a:solidFill>
                  <a:srgbClr val="000000"/>
                </a:solidFill>
                <a:uFillTx/>
                <a:latin typeface="Times New Roman"/>
                <a:ea typeface="Old Standard TT"/>
              </a:rPr>
              <a:t> Bayes Algorithm for Classification and Generation of Actionable Knowledge for Direct </a:t>
            </a:r>
            <a:r>
              <a:rPr lang="en-US" sz="1400" b="0" strike="noStrike" spc="-1" dirty="0" err="1" smtClean="0">
                <a:solidFill>
                  <a:srgbClr val="000000"/>
                </a:solidFill>
                <a:uFillTx/>
                <a:latin typeface="Times New Roman"/>
                <a:ea typeface="Old Standard TT"/>
              </a:rPr>
              <a:t>MarketingAuthor</a:t>
            </a:r>
            <a:r>
              <a:rPr lang="en-US" sz="1400" b="0" strike="noStrike" spc="-1" dirty="0" smtClean="0">
                <a:solidFill>
                  <a:srgbClr val="000000"/>
                </a:solidFill>
                <a:uFillTx/>
                <a:latin typeface="Times New Roman"/>
                <a:ea typeface="Old Standard TT"/>
              </a:rPr>
              <a:t>: </a:t>
            </a:r>
            <a:r>
              <a:rPr lang="en-US" sz="1400" b="0" strike="noStrike" spc="-1" dirty="0" err="1" smtClean="0">
                <a:solidFill>
                  <a:srgbClr val="000000"/>
                </a:solidFill>
                <a:uFillTx/>
                <a:latin typeface="Times New Roman"/>
                <a:ea typeface="Old Standard TT"/>
              </a:rPr>
              <a:t>Masud</a:t>
            </a:r>
            <a:r>
              <a:rPr lang="en-US" sz="1400" b="0" strike="noStrike" spc="-1" dirty="0" smtClean="0">
                <a:solidFill>
                  <a:srgbClr val="000000"/>
                </a:solidFill>
                <a:uFillTx/>
                <a:latin typeface="Times New Roman"/>
                <a:ea typeface="Old Standard TT"/>
              </a:rPr>
              <a:t> </a:t>
            </a:r>
            <a:r>
              <a:rPr lang="en-US" sz="1400" b="0" strike="noStrike" spc="-1" dirty="0" err="1" smtClean="0">
                <a:solidFill>
                  <a:srgbClr val="000000"/>
                </a:solidFill>
                <a:uFillTx/>
                <a:latin typeface="Times New Roman"/>
                <a:ea typeface="Old Standard TT"/>
              </a:rPr>
              <a:t>Karim</a:t>
            </a:r>
            <a:r>
              <a:rPr lang="en-US" sz="1400" b="0" strike="noStrike" spc="-1" dirty="0" smtClean="0">
                <a:solidFill>
                  <a:srgbClr val="000000"/>
                </a:solidFill>
                <a:uFillTx/>
                <a:latin typeface="Times New Roman"/>
                <a:ea typeface="Old Standard TT"/>
              </a:rPr>
              <a:t>, Mohammad </a:t>
            </a:r>
            <a:r>
              <a:rPr lang="en-US" sz="1400" b="0" strike="noStrike" spc="-1" dirty="0" err="1" smtClean="0">
                <a:solidFill>
                  <a:srgbClr val="000000"/>
                </a:solidFill>
                <a:uFillTx/>
                <a:latin typeface="Times New Roman"/>
                <a:ea typeface="Old Standard TT"/>
              </a:rPr>
              <a:t>RashedurIn</a:t>
            </a:r>
            <a:r>
              <a:rPr lang="en-US" sz="1400" b="0" strike="noStrike" spc="-1" dirty="0" smtClean="0">
                <a:solidFill>
                  <a:srgbClr val="000000"/>
                </a:solidFill>
                <a:uFillTx/>
                <a:latin typeface="Times New Roman"/>
                <a:ea typeface="Old Standard TT"/>
              </a:rPr>
              <a:t> this work, the author has compared the working of different types of data mining techniques known as the Naive Bayes and the C4.5 decision tree algorithms. The goal of this work is to predict whether a client will subscribe a term deposit.</a:t>
            </a:r>
            <a:endParaRPr lang="en-IN" sz="1400" b="0" strike="noStrike" spc="-1" dirty="0">
              <a:solidFill>
                <a:srgbClr val="000000"/>
              </a:solidFill>
              <a:latin typeface="Arial"/>
            </a:endParaRPr>
          </a:p>
        </p:txBody>
      </p:sp>
    </p:spTree>
  </p:cSld>
  <p:clrMapOvr>
    <a:masterClrMapping/>
  </p:clrMapOvr>
  <p:transition spd="slow">
    <p:fade/>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311760" y="444960"/>
            <a:ext cx="8520120" cy="612720"/>
          </a:xfrm>
          <a:prstGeom prst="rect">
            <a:avLst/>
          </a:prstGeom>
          <a:noFill/>
          <a:ln>
            <a:noFill/>
          </a:ln>
        </p:spPr>
        <p:txBody>
          <a:bodyPr tIns="91440" bIns="91440"/>
          <a:lstStyle/>
          <a:p>
            <a:pPr>
              <a:lnSpc>
                <a:spcPct val="100000"/>
              </a:lnSpc>
            </a:pPr>
            <a:r>
              <a:rPr lang="en-IN" sz="3000" b="1" strike="noStrike" spc="-1" dirty="0" smtClean="0">
                <a:solidFill>
                  <a:srgbClr val="000000"/>
                </a:solidFill>
                <a:latin typeface="Times New Roman"/>
                <a:ea typeface="Times New Roman"/>
              </a:rPr>
              <a:t>1.5 </a:t>
            </a:r>
            <a:r>
              <a:rPr lang="en-IN" sz="3000" b="1" strike="noStrike" spc="-1" dirty="0">
                <a:solidFill>
                  <a:srgbClr val="000000"/>
                </a:solidFill>
                <a:latin typeface="Times New Roman"/>
                <a:ea typeface="Times New Roman"/>
              </a:rPr>
              <a:t>Problem Definition</a:t>
            </a:r>
            <a:endParaRPr lang="en-IN" sz="3000" b="0" strike="noStrike" spc="-1" dirty="0">
              <a:solidFill>
                <a:srgbClr val="000000"/>
              </a:solidFill>
              <a:latin typeface="Arial"/>
            </a:endParaRPr>
          </a:p>
        </p:txBody>
      </p:sp>
      <p:sp>
        <p:nvSpPr>
          <p:cNvPr id="93" name="TextShape 2"/>
          <p:cNvSpPr txBox="1"/>
          <p:nvPr/>
        </p:nvSpPr>
        <p:spPr>
          <a:xfrm>
            <a:off x="311760" y="1171440"/>
            <a:ext cx="8520120" cy="3396960"/>
          </a:xfrm>
          <a:prstGeom prst="rect">
            <a:avLst/>
          </a:prstGeom>
          <a:noFill/>
          <a:ln>
            <a:noFill/>
          </a:ln>
        </p:spPr>
        <p:txBody>
          <a:bodyPr tIns="91440" bIns="91440"/>
          <a:lstStyle/>
          <a:p>
            <a:pPr marL="457200" indent="-342720" algn="just">
              <a:lnSpc>
                <a:spcPct val="115000"/>
              </a:lnSpc>
              <a:buClr>
                <a:srgbClr val="000000"/>
              </a:buClr>
              <a:buSzPct val="150000"/>
              <a:buFont typeface="Arial"/>
              <a:buChar char="•"/>
            </a:pPr>
            <a:r>
              <a:rPr lang="en-US" sz="1400" b="0" strike="noStrike" spc="-1" dirty="0" smtClean="0">
                <a:solidFill>
                  <a:srgbClr val="000000"/>
                </a:solidFill>
                <a:latin typeface="Times New Roman"/>
                <a:ea typeface="Old Standard TT"/>
              </a:rPr>
              <a:t>To generate a model that will accept a big data and classify customers on some constraints and make clusters of customers who portray some or the other common characteristics. </a:t>
            </a:r>
          </a:p>
          <a:p>
            <a:pPr marL="457200" indent="-342720" algn="just">
              <a:lnSpc>
                <a:spcPct val="115000"/>
              </a:lnSpc>
              <a:buClr>
                <a:srgbClr val="000000"/>
              </a:buClr>
              <a:buSzPct val="150000"/>
              <a:buFont typeface="Arial"/>
              <a:buChar char="•"/>
            </a:pPr>
            <a:endParaRPr lang="en-US" sz="1400" spc="-1" dirty="0">
              <a:solidFill>
                <a:srgbClr val="000000"/>
              </a:solidFill>
              <a:latin typeface="Times New Roman"/>
              <a:ea typeface="Old Standard TT"/>
            </a:endParaRPr>
          </a:p>
          <a:p>
            <a:pPr marL="457200" indent="-342720" algn="just">
              <a:lnSpc>
                <a:spcPct val="115000"/>
              </a:lnSpc>
              <a:buClr>
                <a:srgbClr val="000000"/>
              </a:buClr>
              <a:buSzPct val="150000"/>
              <a:buFont typeface="Arial"/>
              <a:buChar char="•"/>
            </a:pPr>
            <a:r>
              <a:rPr lang="en-US" sz="1400" b="0" strike="noStrike" spc="-1" dirty="0" smtClean="0">
                <a:solidFill>
                  <a:srgbClr val="000000"/>
                </a:solidFill>
                <a:latin typeface="Times New Roman"/>
                <a:ea typeface="Old Standard TT"/>
              </a:rPr>
              <a:t>Clusters will be having different customers on the basis of their past purchases, their time of purchase, the brand they purchase, etc.</a:t>
            </a:r>
            <a:endParaRPr lang="en-IN" sz="1400" b="0" strike="noStrike" spc="-1" dirty="0">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311760" y="444960"/>
            <a:ext cx="8520120" cy="612720"/>
          </a:xfrm>
          <a:prstGeom prst="rect">
            <a:avLst/>
          </a:prstGeom>
          <a:noFill/>
          <a:ln>
            <a:noFill/>
          </a:ln>
        </p:spPr>
        <p:txBody>
          <a:bodyPr tIns="91440" bIns="91440"/>
          <a:lstStyle/>
          <a:p>
            <a:pPr>
              <a:lnSpc>
                <a:spcPct val="100000"/>
              </a:lnSpc>
            </a:pPr>
            <a:r>
              <a:rPr lang="en-IN" sz="3000" b="1" strike="noStrike" spc="-1" dirty="0" smtClean="0">
                <a:solidFill>
                  <a:srgbClr val="000000"/>
                </a:solidFill>
                <a:latin typeface="Times New Roman"/>
                <a:ea typeface="Times New Roman"/>
              </a:rPr>
              <a:t>1.6 Scope</a:t>
            </a:r>
            <a:endParaRPr lang="en-IN" sz="3000" b="0" strike="noStrike" spc="-1" dirty="0">
              <a:solidFill>
                <a:srgbClr val="000000"/>
              </a:solidFill>
              <a:latin typeface="Arial"/>
            </a:endParaRPr>
          </a:p>
        </p:txBody>
      </p:sp>
      <p:sp>
        <p:nvSpPr>
          <p:cNvPr id="95" name="TextShape 2"/>
          <p:cNvSpPr txBox="1"/>
          <p:nvPr/>
        </p:nvSpPr>
        <p:spPr>
          <a:xfrm>
            <a:off x="311760" y="1171440"/>
            <a:ext cx="8520120" cy="3396960"/>
          </a:xfrm>
          <a:prstGeom prst="rect">
            <a:avLst/>
          </a:prstGeom>
          <a:noFill/>
          <a:ln>
            <a:noFill/>
          </a:ln>
        </p:spPr>
        <p:txBody>
          <a:bodyPr tIns="91440" bIns="91440"/>
          <a:lstStyle/>
          <a:p>
            <a:pPr marL="457200" indent="-342720" algn="just">
              <a:lnSpc>
                <a:spcPct val="115000"/>
              </a:lnSpc>
              <a:buClr>
                <a:srgbClr val="000000"/>
              </a:buClr>
              <a:buFont typeface="Arial"/>
              <a:buChar char="•"/>
            </a:pPr>
            <a:r>
              <a:rPr lang="en-US" sz="1400" b="0" strike="noStrike" spc="-1" dirty="0" smtClean="0">
                <a:solidFill>
                  <a:srgbClr val="000000"/>
                </a:solidFill>
                <a:latin typeface="Times New Roman"/>
                <a:ea typeface="Old Standard TT"/>
              </a:rPr>
              <a:t>Direct marketing deals with an important issue of identifying customers who are more likely to respond to the new offers. </a:t>
            </a:r>
          </a:p>
          <a:p>
            <a:pPr marL="457200" indent="-342720" algn="just">
              <a:lnSpc>
                <a:spcPct val="115000"/>
              </a:lnSpc>
              <a:buClr>
                <a:srgbClr val="000000"/>
              </a:buClr>
              <a:buFont typeface="Arial"/>
              <a:buChar char="•"/>
            </a:pPr>
            <a:r>
              <a:rPr lang="en-US" sz="1400" b="0" strike="noStrike" spc="-1" dirty="0" smtClean="0">
                <a:solidFill>
                  <a:srgbClr val="000000"/>
                </a:solidFill>
                <a:latin typeface="Times New Roman"/>
                <a:ea typeface="Old Standard TT"/>
              </a:rPr>
              <a:t>This project develops predictive analysis using an analysis software known as ELK (</a:t>
            </a:r>
            <a:r>
              <a:rPr lang="en-US" sz="1400" b="0" strike="noStrike" spc="-1" dirty="0" err="1" smtClean="0">
                <a:solidFill>
                  <a:srgbClr val="000000"/>
                </a:solidFill>
                <a:latin typeface="Times New Roman"/>
                <a:ea typeface="Old Standard TT"/>
              </a:rPr>
              <a:t>Elasticsearch</a:t>
            </a:r>
            <a:r>
              <a:rPr lang="en-US" sz="1400" b="0" strike="noStrike" spc="-1" dirty="0" smtClean="0">
                <a:solidFill>
                  <a:srgbClr val="000000"/>
                </a:solidFill>
                <a:latin typeface="Times New Roman"/>
                <a:ea typeface="Old Standard TT"/>
              </a:rPr>
              <a:t>, </a:t>
            </a:r>
            <a:r>
              <a:rPr lang="en-US" sz="1400" b="0" strike="noStrike" spc="-1" dirty="0" err="1" smtClean="0">
                <a:solidFill>
                  <a:srgbClr val="000000"/>
                </a:solidFill>
                <a:latin typeface="Times New Roman"/>
                <a:ea typeface="Old Standard TT"/>
              </a:rPr>
              <a:t>Logstash</a:t>
            </a:r>
            <a:r>
              <a:rPr lang="en-US" sz="1400" b="0" strike="noStrike" spc="-1" dirty="0" smtClean="0">
                <a:solidFill>
                  <a:srgbClr val="000000"/>
                </a:solidFill>
                <a:latin typeface="Times New Roman"/>
                <a:ea typeface="Old Standard TT"/>
              </a:rPr>
              <a:t> and </a:t>
            </a:r>
            <a:r>
              <a:rPr lang="en-US" sz="1400" b="0" strike="noStrike" spc="-1" dirty="0" err="1" smtClean="0">
                <a:solidFill>
                  <a:srgbClr val="000000"/>
                </a:solidFill>
                <a:latin typeface="Times New Roman"/>
                <a:ea typeface="Old Standard TT"/>
              </a:rPr>
              <a:t>Kibana</a:t>
            </a:r>
            <a:r>
              <a:rPr lang="en-US" sz="1400" b="0" strike="noStrike" spc="-1" dirty="0" smtClean="0">
                <a:solidFill>
                  <a:srgbClr val="000000"/>
                </a:solidFill>
                <a:latin typeface="Times New Roman"/>
                <a:ea typeface="Old Standard TT"/>
              </a:rPr>
              <a:t>) in order to predict the bifurcate the customers according to their shopping time, history, choice, etc. </a:t>
            </a:r>
          </a:p>
          <a:p>
            <a:pPr marL="457200" indent="-342720" algn="just">
              <a:lnSpc>
                <a:spcPct val="115000"/>
              </a:lnSpc>
              <a:buClr>
                <a:srgbClr val="000000"/>
              </a:buClr>
              <a:buFont typeface="Arial"/>
              <a:buChar char="•"/>
            </a:pPr>
            <a:r>
              <a:rPr lang="en-US" sz="1400" b="0" strike="noStrike" spc="-1" dirty="0" smtClean="0">
                <a:solidFill>
                  <a:srgbClr val="000000"/>
                </a:solidFill>
                <a:latin typeface="Times New Roman"/>
                <a:ea typeface="Old Standard TT"/>
              </a:rPr>
              <a:t>The steps such as importing the dataset into the database, analysis of it, choosing parameters and accordingly creating certain visualizations and ultimately creating a detailed report of the analysis will be carried out using the software. </a:t>
            </a:r>
          </a:p>
          <a:p>
            <a:pPr marL="457200" indent="-342720" algn="just">
              <a:lnSpc>
                <a:spcPct val="115000"/>
              </a:lnSpc>
              <a:buClr>
                <a:srgbClr val="000000"/>
              </a:buClr>
              <a:buFont typeface="Arial"/>
              <a:buChar char="•"/>
            </a:pPr>
            <a:r>
              <a:rPr lang="en-US" sz="1400" b="0" strike="noStrike" spc="-1" dirty="0" smtClean="0">
                <a:solidFill>
                  <a:srgbClr val="000000"/>
                </a:solidFill>
                <a:latin typeface="Times New Roman"/>
                <a:ea typeface="Old Standard TT"/>
              </a:rPr>
              <a:t>The scope of this project is to provide a comprehensive framework for the efforts taking place in direct marketing strategy.</a:t>
            </a:r>
            <a:endParaRPr lang="en-IN" sz="1400" b="0" strike="noStrike" spc="-1" dirty="0">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1662</TotalTime>
  <Words>1482</Words>
  <Application>Microsoft Office PowerPoint</Application>
  <PresentationFormat>On-screen Show (16:9)</PresentationFormat>
  <Paragraphs>64</Paragraphs>
  <Slides>33</Slides>
  <Notes>1</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Office Theme</vt:lpstr>
      <vt:lpstr>Office Theme</vt:lpstr>
      <vt:lpstr>PowerPoint Presentation</vt:lpstr>
      <vt:lpstr>PowerPoint Presentation</vt:lpstr>
      <vt:lpstr>PowerPoint Presentation</vt:lpstr>
      <vt:lpstr>PowerPoint Presentation</vt:lpstr>
      <vt:lpstr>1.2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 Class Diagram </vt:lpstr>
      <vt:lpstr>2.5 Conclusion and Future Scope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G.B.Road,Kasarvadavli, Thane(W), Mumbai-400615 UNIVERSITY OF MUMBAI Academic Year 2019-2020</dc:title>
  <dc:subject/>
  <dc:creator/>
  <dc:description/>
  <cp:lastModifiedBy>ARPAN KING</cp:lastModifiedBy>
  <cp:revision>50</cp:revision>
  <dcterms:modified xsi:type="dcterms:W3CDTF">2020-09-18T17:12:27Z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24</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36</vt:i4>
  </property>
</Properties>
</file>